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tags/tag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0.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1.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2.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3.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charts/chart11.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tags/tag23.xml" ContentType="application/vnd.openxmlformats-officedocument.presentationml.tags+xml"/>
  <Override PartName="/ppt/tags/tag24.xml" ContentType="application/vnd.openxmlformats-officedocument.presentationml.tag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 id="2147483754" r:id="rId6"/>
  </p:sldMasterIdLst>
  <p:notesMasterIdLst>
    <p:notesMasterId r:id="rId30"/>
  </p:notesMasterIdLst>
  <p:sldIdLst>
    <p:sldId id="256" r:id="rId7"/>
    <p:sldId id="330" r:id="rId8"/>
    <p:sldId id="331" r:id="rId9"/>
    <p:sldId id="332" r:id="rId10"/>
    <p:sldId id="333" r:id="rId11"/>
    <p:sldId id="359" r:id="rId12"/>
    <p:sldId id="334" r:id="rId13"/>
    <p:sldId id="357" r:id="rId14"/>
    <p:sldId id="360" r:id="rId15"/>
    <p:sldId id="364" r:id="rId16"/>
    <p:sldId id="365" r:id="rId17"/>
    <p:sldId id="379" r:id="rId18"/>
    <p:sldId id="369" r:id="rId19"/>
    <p:sldId id="335" r:id="rId20"/>
    <p:sldId id="336" r:id="rId21"/>
    <p:sldId id="371" r:id="rId22"/>
    <p:sldId id="339" r:id="rId23"/>
    <p:sldId id="368" r:id="rId24"/>
    <p:sldId id="362" r:id="rId25"/>
    <p:sldId id="275" r:id="rId26"/>
    <p:sldId id="378" r:id="rId27"/>
    <p:sldId id="376" r:id="rId28"/>
    <p:sldId id="3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4">
          <p15:clr>
            <a:srgbClr val="A4A3A4"/>
          </p15:clr>
        </p15:guide>
        <p15:guide id="2" orient="horz" pos="4152">
          <p15:clr>
            <a:srgbClr val="A4A3A4"/>
          </p15:clr>
        </p15:guide>
        <p15:guide id="3" orient="horz" pos="269">
          <p15:clr>
            <a:srgbClr val="A4A3A4"/>
          </p15:clr>
        </p15:guide>
        <p15:guide id="4" orient="horz" pos="715">
          <p15:clr>
            <a:srgbClr val="A4A3A4"/>
          </p15:clr>
        </p15:guide>
        <p15:guide id="5" orient="horz" pos="2160">
          <p15:clr>
            <a:srgbClr val="A4A3A4"/>
          </p15:clr>
        </p15:guide>
        <p15:guide id="6" orient="horz" pos="3598">
          <p15:clr>
            <a:srgbClr val="A4A3A4"/>
          </p15:clr>
        </p15:guide>
        <p15:guide id="7" orient="horz" pos="4026">
          <p15:clr>
            <a:srgbClr val="A4A3A4"/>
          </p15:clr>
        </p15:guide>
        <p15:guide id="8" pos="7449">
          <p15:clr>
            <a:srgbClr val="A4A3A4"/>
          </p15:clr>
        </p15:guide>
        <p15:guide id="9" pos="3840">
          <p15:clr>
            <a:srgbClr val="A4A3A4"/>
          </p15:clr>
        </p15:guide>
        <p15:guide id="10" pos="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446"/>
    <a:srgbClr val="987000"/>
    <a:srgbClr val="717171"/>
    <a:srgbClr val="E6304B"/>
    <a:srgbClr val="E7E7E7"/>
    <a:srgbClr val="C0C0C0"/>
    <a:srgbClr val="989898"/>
    <a:srgbClr val="000000"/>
    <a:srgbClr val="C8D405"/>
    <a:srgbClr val="00A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119" d="100"/>
          <a:sy n="119" d="100"/>
        </p:scale>
        <p:origin x="96" y="186"/>
      </p:cViewPr>
      <p:guideLst>
        <p:guide orient="horz" pos="1074"/>
        <p:guide orient="horz" pos="4152"/>
        <p:guide orient="horz" pos="269"/>
        <p:guide orient="horz" pos="715"/>
        <p:guide orient="horz" pos="2160"/>
        <p:guide orient="horz" pos="3598"/>
        <p:guide orient="horz" pos="4026"/>
        <p:guide pos="7449"/>
        <p:guide pos="3840"/>
        <p:guide pos="224"/>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029180271931961"/>
          <c:y val="0.14628313019866218"/>
          <c:w val="0.71732323190853242"/>
          <c:h val="0.60591589911286681"/>
        </c:manualLayout>
      </c:layout>
      <c:barChart>
        <c:barDir val="col"/>
        <c:grouping val="clustered"/>
        <c:varyColors val="0"/>
        <c:ser>
          <c:idx val="0"/>
          <c:order val="0"/>
          <c:tx>
            <c:strRef>
              <c:f>'Ark1'!$B$1</c:f>
              <c:strCache>
                <c:ptCount val="1"/>
                <c:pt idx="0">
                  <c:v>2015</c:v>
                </c:pt>
              </c:strCache>
            </c:strRef>
          </c:tx>
          <c:spPr>
            <a:solidFill>
              <a:schemeClr val="dk1">
                <a:tint val="88500"/>
              </a:schemeClr>
            </a:solidFill>
            <a:ln>
              <a:noFill/>
            </a:ln>
            <a:effectLst/>
          </c:spPr>
          <c:invertIfNegative val="0"/>
          <c:dPt>
            <c:idx val="0"/>
            <c:invertIfNegative val="0"/>
            <c:bubble3D val="0"/>
            <c:spPr>
              <a:solidFill>
                <a:schemeClr val="dk1">
                  <a:tint val="88500"/>
                </a:schemeClr>
              </a:solidFill>
              <a:ln>
                <a:noFill/>
              </a:ln>
              <a:effectLst/>
            </c:spPr>
            <c:extLst>
              <c:ext xmlns:c16="http://schemas.microsoft.com/office/drawing/2014/chart" uri="{C3380CC4-5D6E-409C-BE32-E72D297353CC}">
                <c16:uniqueId val="{00000001-EBDE-46B7-A5B1-1698FA12B987}"/>
              </c:ext>
            </c:extLst>
          </c:dPt>
          <c:dPt>
            <c:idx val="1"/>
            <c:invertIfNegative val="0"/>
            <c:bubble3D val="0"/>
            <c:spPr>
              <a:solidFill>
                <a:schemeClr val="dk1">
                  <a:tint val="88500"/>
                </a:schemeClr>
              </a:solidFill>
              <a:ln>
                <a:noFill/>
              </a:ln>
              <a:effectLst/>
            </c:spPr>
            <c:extLst>
              <c:ext xmlns:c16="http://schemas.microsoft.com/office/drawing/2014/chart" uri="{C3380CC4-5D6E-409C-BE32-E72D297353CC}">
                <c16:uniqueId val="{00000003-EBDE-46B7-A5B1-1698FA12B987}"/>
              </c:ext>
            </c:extLst>
          </c:dPt>
          <c:dPt>
            <c:idx val="2"/>
            <c:invertIfNegative val="0"/>
            <c:bubble3D val="0"/>
            <c:spPr>
              <a:solidFill>
                <a:schemeClr val="dk1">
                  <a:tint val="88500"/>
                </a:schemeClr>
              </a:solidFill>
              <a:ln>
                <a:noFill/>
              </a:ln>
              <a:effectLst/>
            </c:spPr>
            <c:extLst>
              <c:ext xmlns:c16="http://schemas.microsoft.com/office/drawing/2014/chart" uri="{C3380CC4-5D6E-409C-BE32-E72D297353CC}">
                <c16:uniqueId val="{00000005-EBDE-46B7-A5B1-1698FA12B987}"/>
              </c:ext>
            </c:extLst>
          </c:dPt>
          <c:dPt>
            <c:idx val="3"/>
            <c:invertIfNegative val="0"/>
            <c:bubble3D val="0"/>
            <c:spPr>
              <a:solidFill>
                <a:schemeClr val="dk1">
                  <a:tint val="88500"/>
                </a:schemeClr>
              </a:solidFill>
              <a:ln>
                <a:noFill/>
              </a:ln>
              <a:effectLst/>
            </c:spPr>
            <c:extLst>
              <c:ext xmlns:c16="http://schemas.microsoft.com/office/drawing/2014/chart" uri="{C3380CC4-5D6E-409C-BE32-E72D297353CC}">
                <c16:uniqueId val="{00000007-EBDE-46B7-A5B1-1698FA12B987}"/>
              </c:ext>
            </c:extLst>
          </c:dPt>
          <c:dPt>
            <c:idx val="4"/>
            <c:invertIfNegative val="0"/>
            <c:bubble3D val="0"/>
            <c:spPr>
              <a:solidFill>
                <a:schemeClr val="dk1">
                  <a:tint val="88500"/>
                </a:schemeClr>
              </a:solidFill>
              <a:ln>
                <a:noFill/>
              </a:ln>
              <a:effectLst/>
            </c:spPr>
            <c:extLst>
              <c:ext xmlns:c16="http://schemas.microsoft.com/office/drawing/2014/chart" uri="{C3380CC4-5D6E-409C-BE32-E72D297353CC}">
                <c16:uniqueId val="{00000009-EBDE-46B7-A5B1-1698FA12B987}"/>
              </c:ext>
            </c:extLst>
          </c:dPt>
          <c:dPt>
            <c:idx val="6"/>
            <c:invertIfNegative val="0"/>
            <c:bubble3D val="0"/>
            <c:spPr>
              <a:solidFill>
                <a:schemeClr val="dk1">
                  <a:tint val="88500"/>
                </a:schemeClr>
              </a:solidFill>
              <a:ln>
                <a:noFill/>
              </a:ln>
              <a:effectLst/>
            </c:spPr>
            <c:extLst>
              <c:ext xmlns:c16="http://schemas.microsoft.com/office/drawing/2014/chart" uri="{C3380CC4-5D6E-409C-BE32-E72D297353CC}">
                <c16:uniqueId val="{0000000B-EBDE-46B7-A5B1-1698FA12B987}"/>
              </c:ext>
            </c:extLst>
          </c:dPt>
          <c:dPt>
            <c:idx val="7"/>
            <c:invertIfNegative val="0"/>
            <c:bubble3D val="0"/>
            <c:spPr>
              <a:solidFill>
                <a:schemeClr val="dk1">
                  <a:tint val="88500"/>
                </a:schemeClr>
              </a:solidFill>
              <a:ln>
                <a:noFill/>
              </a:ln>
              <a:effectLst/>
            </c:spPr>
            <c:extLst>
              <c:ext xmlns:c16="http://schemas.microsoft.com/office/drawing/2014/chart" uri="{C3380CC4-5D6E-409C-BE32-E72D297353CC}">
                <c16:uniqueId val="{0000000D-EBDE-46B7-A5B1-1698FA12B987}"/>
              </c:ext>
            </c:extLst>
          </c:dPt>
          <c:dPt>
            <c:idx val="8"/>
            <c:invertIfNegative val="0"/>
            <c:bubble3D val="0"/>
            <c:spPr>
              <a:solidFill>
                <a:schemeClr val="dk1">
                  <a:tint val="88500"/>
                </a:schemeClr>
              </a:solidFill>
              <a:ln>
                <a:noFill/>
              </a:ln>
              <a:effectLst/>
            </c:spPr>
            <c:extLst>
              <c:ext xmlns:c16="http://schemas.microsoft.com/office/drawing/2014/chart" uri="{C3380CC4-5D6E-409C-BE32-E72D297353CC}">
                <c16:uniqueId val="{0000000F-EBDE-46B7-A5B1-1698FA12B987}"/>
              </c:ext>
            </c:extLst>
          </c:dPt>
          <c:dPt>
            <c:idx val="9"/>
            <c:invertIfNegative val="0"/>
            <c:bubble3D val="0"/>
            <c:spPr>
              <a:solidFill>
                <a:schemeClr val="dk1">
                  <a:tint val="88500"/>
                </a:schemeClr>
              </a:solidFill>
              <a:ln>
                <a:noFill/>
              </a:ln>
              <a:effectLst/>
            </c:spPr>
            <c:extLst>
              <c:ext xmlns:c16="http://schemas.microsoft.com/office/drawing/2014/chart" uri="{C3380CC4-5D6E-409C-BE32-E72D297353CC}">
                <c16:uniqueId val="{00000011-EBDE-46B7-A5B1-1698FA12B987}"/>
              </c:ext>
            </c:extLst>
          </c:dPt>
          <c:dPt>
            <c:idx val="10"/>
            <c:invertIfNegative val="0"/>
            <c:bubble3D val="0"/>
            <c:spPr>
              <a:solidFill>
                <a:schemeClr val="dk1">
                  <a:tint val="88500"/>
                </a:schemeClr>
              </a:solidFill>
              <a:ln>
                <a:noFill/>
              </a:ln>
              <a:effectLst/>
            </c:spPr>
            <c:extLst>
              <c:ext xmlns:c16="http://schemas.microsoft.com/office/drawing/2014/chart" uri="{C3380CC4-5D6E-409C-BE32-E72D297353CC}">
                <c16:uniqueId val="{00000013-EBDE-46B7-A5B1-1698FA12B987}"/>
              </c:ext>
            </c:extLst>
          </c:dPt>
          <c:dPt>
            <c:idx val="11"/>
            <c:invertIfNegative val="0"/>
            <c:bubble3D val="0"/>
            <c:spPr>
              <a:solidFill>
                <a:schemeClr val="dk1">
                  <a:tint val="88500"/>
                </a:schemeClr>
              </a:solidFill>
              <a:ln>
                <a:noFill/>
              </a:ln>
              <a:effectLst/>
            </c:spPr>
            <c:extLst>
              <c:ext xmlns:c16="http://schemas.microsoft.com/office/drawing/2014/chart" uri="{C3380CC4-5D6E-409C-BE32-E72D297353CC}">
                <c16:uniqueId val="{00000015-EBDE-46B7-A5B1-1698FA12B987}"/>
              </c:ext>
            </c:extLst>
          </c:dPt>
          <c:dPt>
            <c:idx val="12"/>
            <c:invertIfNegative val="0"/>
            <c:bubble3D val="0"/>
            <c:spPr>
              <a:solidFill>
                <a:schemeClr val="dk1">
                  <a:tint val="88500"/>
                </a:schemeClr>
              </a:solidFill>
              <a:ln>
                <a:noFill/>
              </a:ln>
              <a:effectLst/>
            </c:spPr>
            <c:extLst>
              <c:ext xmlns:c16="http://schemas.microsoft.com/office/drawing/2014/chart" uri="{C3380CC4-5D6E-409C-BE32-E72D297353CC}">
                <c16:uniqueId val="{00000017-EBDE-46B7-A5B1-1698FA12B987}"/>
              </c:ext>
            </c:extLst>
          </c:dPt>
          <c:dPt>
            <c:idx val="13"/>
            <c:invertIfNegative val="0"/>
            <c:bubble3D val="0"/>
            <c:spPr>
              <a:solidFill>
                <a:schemeClr val="dk1">
                  <a:tint val="88500"/>
                </a:schemeClr>
              </a:solidFill>
              <a:ln>
                <a:noFill/>
              </a:ln>
              <a:effectLst/>
            </c:spPr>
            <c:extLst>
              <c:ext xmlns:c16="http://schemas.microsoft.com/office/drawing/2014/chart" uri="{C3380CC4-5D6E-409C-BE32-E72D297353CC}">
                <c16:uniqueId val="{00000019-EBDE-46B7-A5B1-1698FA12B987}"/>
              </c:ext>
            </c:extLst>
          </c:dPt>
          <c:dPt>
            <c:idx val="14"/>
            <c:invertIfNegative val="0"/>
            <c:bubble3D val="0"/>
            <c:spPr>
              <a:solidFill>
                <a:schemeClr val="dk1">
                  <a:tint val="88500"/>
                </a:schemeClr>
              </a:solidFill>
              <a:ln>
                <a:noFill/>
              </a:ln>
              <a:effectLst/>
            </c:spPr>
            <c:extLst>
              <c:ext xmlns:c16="http://schemas.microsoft.com/office/drawing/2014/chart" uri="{C3380CC4-5D6E-409C-BE32-E72D297353CC}">
                <c16:uniqueId val="{0000001B-EBDE-46B7-A5B1-1698FA12B987}"/>
              </c:ext>
            </c:extLst>
          </c:dPt>
          <c:dPt>
            <c:idx val="15"/>
            <c:invertIfNegative val="0"/>
            <c:bubble3D val="0"/>
            <c:spPr>
              <a:solidFill>
                <a:schemeClr val="dk1">
                  <a:tint val="88500"/>
                </a:schemeClr>
              </a:solidFill>
              <a:ln>
                <a:noFill/>
              </a:ln>
              <a:effectLst/>
            </c:spPr>
            <c:extLst>
              <c:ext xmlns:c16="http://schemas.microsoft.com/office/drawing/2014/chart" uri="{C3380CC4-5D6E-409C-BE32-E72D297353CC}">
                <c16:uniqueId val="{0000001D-EBDE-46B7-A5B1-1698FA12B987}"/>
              </c:ext>
            </c:extLst>
          </c:dPt>
          <c:dPt>
            <c:idx val="16"/>
            <c:invertIfNegative val="0"/>
            <c:bubble3D val="0"/>
            <c:spPr>
              <a:solidFill>
                <a:schemeClr val="dk1">
                  <a:tint val="88500"/>
                </a:schemeClr>
              </a:solidFill>
              <a:ln>
                <a:noFill/>
              </a:ln>
              <a:effectLst/>
            </c:spPr>
            <c:extLst>
              <c:ext xmlns:c16="http://schemas.microsoft.com/office/drawing/2014/chart" uri="{C3380CC4-5D6E-409C-BE32-E72D297353CC}">
                <c16:uniqueId val="{0000001F-EBDE-46B7-A5B1-1698FA12B987}"/>
              </c:ext>
            </c:extLst>
          </c:dPt>
          <c:dPt>
            <c:idx val="17"/>
            <c:invertIfNegative val="0"/>
            <c:bubble3D val="0"/>
            <c:spPr>
              <a:solidFill>
                <a:schemeClr val="dk1">
                  <a:tint val="88500"/>
                </a:schemeClr>
              </a:solidFill>
              <a:ln>
                <a:noFill/>
              </a:ln>
              <a:effectLst/>
            </c:spPr>
            <c:extLst>
              <c:ext xmlns:c16="http://schemas.microsoft.com/office/drawing/2014/chart" uri="{C3380CC4-5D6E-409C-BE32-E72D297353CC}">
                <c16:uniqueId val="{00000021-EBDE-46B7-A5B1-1698FA12B987}"/>
              </c:ext>
            </c:extLst>
          </c:dPt>
          <c:dPt>
            <c:idx val="18"/>
            <c:invertIfNegative val="0"/>
            <c:bubble3D val="0"/>
            <c:spPr>
              <a:solidFill>
                <a:schemeClr val="dk1">
                  <a:tint val="88500"/>
                </a:schemeClr>
              </a:solidFill>
              <a:ln>
                <a:noFill/>
              </a:ln>
              <a:effectLst/>
            </c:spPr>
            <c:extLst>
              <c:ext xmlns:c16="http://schemas.microsoft.com/office/drawing/2014/chart" uri="{C3380CC4-5D6E-409C-BE32-E72D297353CC}">
                <c16:uniqueId val="{00000023-EBDE-46B7-A5B1-1698FA12B987}"/>
              </c:ext>
            </c:extLst>
          </c:dPt>
          <c:dPt>
            <c:idx val="19"/>
            <c:invertIfNegative val="0"/>
            <c:bubble3D val="0"/>
            <c:spPr>
              <a:solidFill>
                <a:schemeClr val="dk1">
                  <a:tint val="88500"/>
                </a:schemeClr>
              </a:solidFill>
              <a:ln>
                <a:noFill/>
              </a:ln>
              <a:effectLst/>
            </c:spPr>
            <c:extLst>
              <c:ext xmlns:c16="http://schemas.microsoft.com/office/drawing/2014/chart" uri="{C3380CC4-5D6E-409C-BE32-E72D297353CC}">
                <c16:uniqueId val="{00000025-EBDE-46B7-A5B1-1698FA12B987}"/>
              </c:ext>
            </c:extLst>
          </c:dPt>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Ja, 1 julebord</c:v>
                </c:pt>
                <c:pt idx="1">
                  <c:v>Ja, 2-3 julebord</c:v>
                </c:pt>
                <c:pt idx="2">
                  <c:v>Ja, flere enn 3</c:v>
                </c:pt>
                <c:pt idx="3">
                  <c:v>Nei</c:v>
                </c:pt>
                <c:pt idx="4">
                  <c:v>Vet ikke</c:v>
                </c:pt>
              </c:strCache>
            </c:strRef>
          </c:cat>
          <c:val>
            <c:numRef>
              <c:f>'Ark1'!$B$2:$B$6</c:f>
              <c:numCache>
                <c:formatCode>0%</c:formatCode>
                <c:ptCount val="5"/>
                <c:pt idx="0">
                  <c:v>0.36</c:v>
                </c:pt>
                <c:pt idx="1">
                  <c:v>0.2</c:v>
                </c:pt>
                <c:pt idx="2">
                  <c:v>0.02</c:v>
                </c:pt>
                <c:pt idx="3">
                  <c:v>0.35</c:v>
                </c:pt>
                <c:pt idx="4">
                  <c:v>7.0000000000000007E-2</c:v>
                </c:pt>
              </c:numCache>
            </c:numRef>
          </c:val>
          <c:extLst>
            <c:ext xmlns:c16="http://schemas.microsoft.com/office/drawing/2014/chart" uri="{C3380CC4-5D6E-409C-BE32-E72D297353CC}">
              <c16:uniqueId val="{00000026-EBDE-46B7-A5B1-1698FA12B987}"/>
            </c:ext>
          </c:extLst>
        </c:ser>
        <c:ser>
          <c:idx val="1"/>
          <c:order val="1"/>
          <c:tx>
            <c:strRef>
              <c:f>'Ark1'!$C$1</c:f>
              <c:strCache>
                <c:ptCount val="1"/>
                <c:pt idx="0">
                  <c:v>2016</c:v>
                </c:pt>
              </c:strCache>
            </c:strRef>
          </c:tx>
          <c:spPr>
            <a:solidFill>
              <a:schemeClr val="dk1">
                <a:tint val="5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Ja, 1 julebord</c:v>
                </c:pt>
                <c:pt idx="1">
                  <c:v>Ja, 2-3 julebord</c:v>
                </c:pt>
                <c:pt idx="2">
                  <c:v>Ja, flere enn 3</c:v>
                </c:pt>
                <c:pt idx="3">
                  <c:v>Nei</c:v>
                </c:pt>
                <c:pt idx="4">
                  <c:v>Vet ikke</c:v>
                </c:pt>
              </c:strCache>
            </c:strRef>
          </c:cat>
          <c:val>
            <c:numRef>
              <c:f>'Ark1'!$C$2:$C$6</c:f>
              <c:numCache>
                <c:formatCode>0%</c:formatCode>
                <c:ptCount val="5"/>
                <c:pt idx="0">
                  <c:v>0.33</c:v>
                </c:pt>
                <c:pt idx="1">
                  <c:v>0.19</c:v>
                </c:pt>
                <c:pt idx="2">
                  <c:v>0.02</c:v>
                </c:pt>
                <c:pt idx="3">
                  <c:v>0.36</c:v>
                </c:pt>
                <c:pt idx="4">
                  <c:v>0.1</c:v>
                </c:pt>
              </c:numCache>
            </c:numRef>
          </c:val>
          <c:extLst>
            <c:ext xmlns:c16="http://schemas.microsoft.com/office/drawing/2014/chart" uri="{C3380CC4-5D6E-409C-BE32-E72D297353CC}">
              <c16:uniqueId val="{00000027-EBDE-46B7-A5B1-1698FA12B987}"/>
            </c:ext>
          </c:extLst>
        </c:ser>
        <c:ser>
          <c:idx val="2"/>
          <c:order val="2"/>
          <c:tx>
            <c:strRef>
              <c:f>'Ark1'!$D$1</c:f>
              <c:strCache>
                <c:ptCount val="1"/>
                <c:pt idx="0">
                  <c:v>2018</c:v>
                </c:pt>
              </c:strCache>
            </c:strRef>
          </c:tx>
          <c:spPr>
            <a:solidFill>
              <a:schemeClr val="dk1">
                <a:tint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Ja, 1 julebord</c:v>
                </c:pt>
                <c:pt idx="1">
                  <c:v>Ja, 2-3 julebord</c:v>
                </c:pt>
                <c:pt idx="2">
                  <c:v>Ja, flere enn 3</c:v>
                </c:pt>
                <c:pt idx="3">
                  <c:v>Nei</c:v>
                </c:pt>
                <c:pt idx="4">
                  <c:v>Vet ikke</c:v>
                </c:pt>
              </c:strCache>
            </c:strRef>
          </c:cat>
          <c:val>
            <c:numRef>
              <c:f>'Ark1'!$D$2:$D$6</c:f>
              <c:numCache>
                <c:formatCode>0%</c:formatCode>
                <c:ptCount val="5"/>
                <c:pt idx="0">
                  <c:v>0.36</c:v>
                </c:pt>
                <c:pt idx="1">
                  <c:v>0.18</c:v>
                </c:pt>
                <c:pt idx="2">
                  <c:v>0.02</c:v>
                </c:pt>
                <c:pt idx="3">
                  <c:v>0.34</c:v>
                </c:pt>
                <c:pt idx="4">
                  <c:v>0.1</c:v>
                </c:pt>
              </c:numCache>
            </c:numRef>
          </c:val>
          <c:extLst>
            <c:ext xmlns:c16="http://schemas.microsoft.com/office/drawing/2014/chart" uri="{C3380CC4-5D6E-409C-BE32-E72D297353CC}">
              <c16:uniqueId val="{00000028-EBDE-46B7-A5B1-1698FA12B987}"/>
            </c:ext>
          </c:extLst>
        </c:ser>
        <c:ser>
          <c:idx val="3"/>
          <c:order val="3"/>
          <c:tx>
            <c:strRef>
              <c:f>'Ark1'!$E$1</c:f>
              <c:strCache>
                <c:ptCount val="1"/>
                <c:pt idx="0">
                  <c:v>2019</c:v>
                </c:pt>
              </c:strCache>
            </c:strRef>
          </c:tx>
          <c:spPr>
            <a:solidFill>
              <a:srgbClr val="D7B44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Ja, 1 julebord</c:v>
                </c:pt>
                <c:pt idx="1">
                  <c:v>Ja, 2-3 julebord</c:v>
                </c:pt>
                <c:pt idx="2">
                  <c:v>Ja, flere enn 3</c:v>
                </c:pt>
                <c:pt idx="3">
                  <c:v>Nei</c:v>
                </c:pt>
                <c:pt idx="4">
                  <c:v>Vet ikke</c:v>
                </c:pt>
              </c:strCache>
            </c:strRef>
          </c:cat>
          <c:val>
            <c:numRef>
              <c:f>'Ark1'!$E$2:$E$6</c:f>
              <c:numCache>
                <c:formatCode>0%</c:formatCode>
                <c:ptCount val="5"/>
                <c:pt idx="0">
                  <c:v>0.32511170564391101</c:v>
                </c:pt>
                <c:pt idx="1">
                  <c:v>0.188984744327267</c:v>
                </c:pt>
                <c:pt idx="2">
                  <c:v>1.6575831700448601E-2</c:v>
                </c:pt>
                <c:pt idx="3">
                  <c:v>0.35509653732174895</c:v>
                </c:pt>
                <c:pt idx="4">
                  <c:v>0.11423118100661901</c:v>
                </c:pt>
              </c:numCache>
            </c:numRef>
          </c:val>
          <c:extLst>
            <c:ext xmlns:c16="http://schemas.microsoft.com/office/drawing/2014/chart" uri="{C3380CC4-5D6E-409C-BE32-E72D297353CC}">
              <c16:uniqueId val="{00000029-EBDE-46B7-A5B1-1698FA12B987}"/>
            </c:ext>
          </c:extLst>
        </c:ser>
        <c:dLbls>
          <c:showLegendKey val="0"/>
          <c:showVal val="0"/>
          <c:showCatName val="0"/>
          <c:showSerName val="0"/>
          <c:showPercent val="0"/>
          <c:showBubbleSize val="0"/>
        </c:dLbls>
        <c:gapWidth val="100"/>
        <c:axId val="1032646984"/>
        <c:axId val="1032650512"/>
      </c:barChart>
      <c:catAx>
        <c:axId val="10326469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1032650512"/>
        <c:crosses val="autoZero"/>
        <c:auto val="1"/>
        <c:lblAlgn val="ctr"/>
        <c:lblOffset val="100"/>
        <c:noMultiLvlLbl val="0"/>
      </c:catAx>
      <c:valAx>
        <c:axId val="1032650512"/>
        <c:scaling>
          <c:orientation val="minMax"/>
        </c:scaling>
        <c:delete val="1"/>
        <c:axPos val="r"/>
        <c:numFmt formatCode="0%" sourceLinked="0"/>
        <c:majorTickMark val="out"/>
        <c:minorTickMark val="none"/>
        <c:tickLblPos val="nextTo"/>
        <c:crossAx val="1032646984"/>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800"/>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9364710756098056E-2"/>
          <c:y val="0.15494800353423013"/>
          <c:w val="0.89684099972868347"/>
          <c:h val="0.53225330764562018"/>
        </c:manualLayout>
      </c:layout>
      <c:barChart>
        <c:barDir val="col"/>
        <c:grouping val="clustered"/>
        <c:varyColors val="0"/>
        <c:ser>
          <c:idx val="8"/>
          <c:order val="0"/>
          <c:tx>
            <c:strRef>
              <c:f>'Ark1'!$B$1</c:f>
              <c:strCache>
                <c:ptCount val="1"/>
                <c:pt idx="0">
                  <c:v>2014</c:v>
                </c:pt>
              </c:strCache>
            </c:strRef>
          </c:tx>
          <c:spPr>
            <a:solidFill>
              <a:schemeClr val="dk1">
                <a:tint val="55000"/>
              </a:schemeClr>
            </a:solidFill>
            <a:ln>
              <a:noFill/>
            </a:ln>
            <a:effectLst/>
          </c:spPr>
          <c:invertIfNegative val="0"/>
          <c:dLbls>
            <c:dLbl>
              <c:idx val="3"/>
              <c:layout>
                <c:manualLayout>
                  <c:x val="-4.4460911448684698E-3"/>
                  <c:y val="4.79084832761108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F4-4700-AA0F-07B46640E39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hele julen</c:v>
                </c:pt>
                <c:pt idx="1">
                  <c:v>Ja, en eller flere dager</c:v>
                </c:pt>
                <c:pt idx="2">
                  <c:v>Nei</c:v>
                </c:pt>
                <c:pt idx="3">
                  <c:v>Vet ikke</c:v>
                </c:pt>
              </c:strCache>
            </c:strRef>
          </c:cat>
          <c:val>
            <c:numRef>
              <c:f>'Ark1'!$B$2:$B$5</c:f>
              <c:numCache>
                <c:formatCode>0%</c:formatCode>
                <c:ptCount val="4"/>
                <c:pt idx="0">
                  <c:v>8.4000000000000005E-2</c:v>
                </c:pt>
                <c:pt idx="1">
                  <c:v>0.19600000000000001</c:v>
                </c:pt>
                <c:pt idx="2">
                  <c:v>0.67200000000000004</c:v>
                </c:pt>
                <c:pt idx="3">
                  <c:v>4.9000000000000002E-2</c:v>
                </c:pt>
              </c:numCache>
            </c:numRef>
          </c:val>
          <c:extLst>
            <c:ext xmlns:c16="http://schemas.microsoft.com/office/drawing/2014/chart" uri="{C3380CC4-5D6E-409C-BE32-E72D297353CC}">
              <c16:uniqueId val="{00000001-F3F4-4700-AA0F-07B46640E393}"/>
            </c:ext>
          </c:extLst>
        </c:ser>
        <c:ser>
          <c:idx val="0"/>
          <c:order val="1"/>
          <c:tx>
            <c:strRef>
              <c:f>'Ark1'!$C$1</c:f>
              <c:strCache>
                <c:ptCount val="1"/>
                <c:pt idx="0">
                  <c:v>2015</c:v>
                </c:pt>
              </c:strCache>
            </c:strRef>
          </c:tx>
          <c:spPr>
            <a:solidFill>
              <a:schemeClr val="dk1">
                <a:tint val="88500"/>
              </a:schemeClr>
            </a:solidFill>
            <a:ln>
              <a:noFill/>
            </a:ln>
            <a:effectLst/>
          </c:spPr>
          <c:invertIfNegative val="0"/>
          <c:dLbls>
            <c:dLbl>
              <c:idx val="3"/>
              <c:layout>
                <c:manualLayout>
                  <c:x val="0"/>
                  <c:y val="4.4982351117537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F4-4700-AA0F-07B46640E39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hele julen</c:v>
                </c:pt>
                <c:pt idx="1">
                  <c:v>Ja, en eller flere dager</c:v>
                </c:pt>
                <c:pt idx="2">
                  <c:v>Nei</c:v>
                </c:pt>
                <c:pt idx="3">
                  <c:v>Vet ikke</c:v>
                </c:pt>
              </c:strCache>
            </c:strRef>
          </c:cat>
          <c:val>
            <c:numRef>
              <c:f>'Ark1'!$C$2:$C$5</c:f>
              <c:numCache>
                <c:formatCode>0%</c:formatCode>
                <c:ptCount val="4"/>
                <c:pt idx="0">
                  <c:v>0.08</c:v>
                </c:pt>
                <c:pt idx="1">
                  <c:v>0.18</c:v>
                </c:pt>
                <c:pt idx="2">
                  <c:v>0.7</c:v>
                </c:pt>
                <c:pt idx="3">
                  <c:v>0.04</c:v>
                </c:pt>
              </c:numCache>
            </c:numRef>
          </c:val>
          <c:extLst>
            <c:ext xmlns:c16="http://schemas.microsoft.com/office/drawing/2014/chart" uri="{C3380CC4-5D6E-409C-BE32-E72D297353CC}">
              <c16:uniqueId val="{00000003-F3F4-4700-AA0F-07B46640E393}"/>
            </c:ext>
          </c:extLst>
        </c:ser>
        <c:ser>
          <c:idx val="1"/>
          <c:order val="2"/>
          <c:tx>
            <c:strRef>
              <c:f>'Ark1'!$D$1</c:f>
              <c:strCache>
                <c:ptCount val="1"/>
                <c:pt idx="0">
                  <c:v>2016</c:v>
                </c:pt>
              </c:strCache>
            </c:strRef>
          </c:tx>
          <c:spPr>
            <a:solidFill>
              <a:schemeClr val="dk1">
                <a:tint val="55000"/>
              </a:schemeClr>
            </a:solidFill>
            <a:ln>
              <a:noFill/>
            </a:ln>
            <a:effectLst/>
          </c:spPr>
          <c:invertIfNegative val="0"/>
          <c:dLbls>
            <c:dLbl>
              <c:idx val="3"/>
              <c:layout>
                <c:manualLayout>
                  <c:x val="1.0868097249380535E-16"/>
                  <c:y val="4.55122274138420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F4-4700-AA0F-07B46640E393}"/>
                </c:ext>
              </c:extLst>
            </c:dLbl>
            <c:spPr>
              <a:noFill/>
              <a:ln>
                <a:noFill/>
              </a:ln>
              <a:effectLst/>
            </c:spPr>
            <c:txPr>
              <a:bodyPr rot="0" spcFirstLastPara="1" vertOverflow="ellipsis" vert="horz" wrap="square" lIns="38100" tIns="19050" rIns="38100" bIns="19050" anchor="ctr" anchorCtr="0">
                <a:spAutoFit/>
              </a:bodyPr>
              <a:lstStyle/>
              <a:p>
                <a:pPr algn="ctr">
                  <a:defRPr lang="nb-NO" sz="1000" b="0"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'Ark1'!$A$2:$A$5</c:f>
              <c:strCache>
                <c:ptCount val="4"/>
                <c:pt idx="0">
                  <c:v>Ja, hele julen</c:v>
                </c:pt>
                <c:pt idx="1">
                  <c:v>Ja, en eller flere dager</c:v>
                </c:pt>
                <c:pt idx="2">
                  <c:v>Nei</c:v>
                </c:pt>
                <c:pt idx="3">
                  <c:v>Vet ikke</c:v>
                </c:pt>
              </c:strCache>
            </c:strRef>
          </c:cat>
          <c:val>
            <c:numRef>
              <c:f>'Ark1'!$D$2:$D$5</c:f>
              <c:numCache>
                <c:formatCode>0%</c:formatCode>
                <c:ptCount val="4"/>
                <c:pt idx="0">
                  <c:v>7.0000000000000007E-2</c:v>
                </c:pt>
                <c:pt idx="1">
                  <c:v>0.17899999999999999</c:v>
                </c:pt>
                <c:pt idx="2">
                  <c:v>0.72199999999999998</c:v>
                </c:pt>
                <c:pt idx="3">
                  <c:v>0.05</c:v>
                </c:pt>
              </c:numCache>
            </c:numRef>
          </c:val>
          <c:extLst>
            <c:ext xmlns:c16="http://schemas.microsoft.com/office/drawing/2014/chart" uri="{C3380CC4-5D6E-409C-BE32-E72D297353CC}">
              <c16:uniqueId val="{00000005-F3F4-4700-AA0F-07B46640E393}"/>
            </c:ext>
          </c:extLst>
        </c:ser>
        <c:ser>
          <c:idx val="2"/>
          <c:order val="3"/>
          <c:tx>
            <c:strRef>
              <c:f>'Ark1'!$E$1</c:f>
              <c:strCache>
                <c:ptCount val="1"/>
                <c:pt idx="0">
                  <c:v>2018</c:v>
                </c:pt>
              </c:strCache>
            </c:strRef>
          </c:tx>
          <c:spPr>
            <a:solidFill>
              <a:schemeClr val="dk1">
                <a:tint val="75000"/>
              </a:schemeClr>
            </a:solidFill>
            <a:ln>
              <a:noFill/>
            </a:ln>
            <a:effectLst/>
          </c:spPr>
          <c:invertIfNegative val="0"/>
          <c:dLbls>
            <c:dLbl>
              <c:idx val="3"/>
              <c:layout>
                <c:manualLayout>
                  <c:x val="7.4101519081141163E-3"/>
                  <c:y val="3.52676309225970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F4-4700-AA0F-07B46640E39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'Ark1'!$A$2:$A$5</c:f>
              <c:strCache>
                <c:ptCount val="4"/>
                <c:pt idx="0">
                  <c:v>Ja, hele julen</c:v>
                </c:pt>
                <c:pt idx="1">
                  <c:v>Ja, en eller flere dager</c:v>
                </c:pt>
                <c:pt idx="2">
                  <c:v>Nei</c:v>
                </c:pt>
                <c:pt idx="3">
                  <c:v>Vet ikke</c:v>
                </c:pt>
              </c:strCache>
            </c:strRef>
          </c:cat>
          <c:val>
            <c:numRef>
              <c:f>'Ark1'!$E$2:$E$5</c:f>
              <c:numCache>
                <c:formatCode>0%</c:formatCode>
                <c:ptCount val="4"/>
                <c:pt idx="0">
                  <c:v>0.09</c:v>
                </c:pt>
                <c:pt idx="1">
                  <c:v>0.17899999999999999</c:v>
                </c:pt>
                <c:pt idx="2">
                  <c:v>0.68600000000000005</c:v>
                </c:pt>
                <c:pt idx="3">
                  <c:v>4.3999999999999997E-2</c:v>
                </c:pt>
              </c:numCache>
            </c:numRef>
          </c:val>
          <c:extLst>
            <c:ext xmlns:c16="http://schemas.microsoft.com/office/drawing/2014/chart" uri="{C3380CC4-5D6E-409C-BE32-E72D297353CC}">
              <c16:uniqueId val="{00000007-F3F4-4700-AA0F-07B46640E393}"/>
            </c:ext>
          </c:extLst>
        </c:ser>
        <c:ser>
          <c:idx val="3"/>
          <c:order val="4"/>
          <c:tx>
            <c:strRef>
              <c:f>'Ark1'!$F$1</c:f>
              <c:strCache>
                <c:ptCount val="1"/>
                <c:pt idx="0">
                  <c:v>2019</c:v>
                </c:pt>
              </c:strCache>
            </c:strRef>
          </c:tx>
          <c:spPr>
            <a:solidFill>
              <a:srgbClr val="D7B446"/>
            </a:solidFill>
            <a:ln>
              <a:noFill/>
            </a:ln>
            <a:effectLst/>
          </c:spPr>
          <c:invertIfNegative val="0"/>
          <c:dLbls>
            <c:dLbl>
              <c:idx val="3"/>
              <c:layout>
                <c:manualLayout>
                  <c:x val="-1.0868097249380535E-16"/>
                  <c:y val="3.6327383515206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CF-4FA0-AB97-6FAC8F3E22E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9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'Ark1'!$A$2:$A$5</c:f>
              <c:strCache>
                <c:ptCount val="4"/>
                <c:pt idx="0">
                  <c:v>Ja, hele julen</c:v>
                </c:pt>
                <c:pt idx="1">
                  <c:v>Ja, en eller flere dager</c:v>
                </c:pt>
                <c:pt idx="2">
                  <c:v>Nei</c:v>
                </c:pt>
                <c:pt idx="3">
                  <c:v>Vet ikke</c:v>
                </c:pt>
              </c:strCache>
            </c:strRef>
          </c:cat>
          <c:val>
            <c:numRef>
              <c:f>'Ark1'!$F$2:$F$5</c:f>
              <c:numCache>
                <c:formatCode>0%</c:formatCode>
                <c:ptCount val="4"/>
                <c:pt idx="0">
                  <c:v>0.09</c:v>
                </c:pt>
                <c:pt idx="1">
                  <c:v>0.18</c:v>
                </c:pt>
                <c:pt idx="2">
                  <c:v>0.68</c:v>
                </c:pt>
                <c:pt idx="3">
                  <c:v>0.05</c:v>
                </c:pt>
              </c:numCache>
            </c:numRef>
          </c:val>
          <c:extLst>
            <c:ext xmlns:c16="http://schemas.microsoft.com/office/drawing/2014/chart" uri="{C3380CC4-5D6E-409C-BE32-E72D297353CC}">
              <c16:uniqueId val="{00000000-27CF-4FA0-AB97-6FAC8F3E22E6}"/>
            </c:ext>
          </c:extLst>
        </c:ser>
        <c:dLbls>
          <c:dLblPos val="inEnd"/>
          <c:showLegendKey val="0"/>
          <c:showVal val="1"/>
          <c:showCatName val="0"/>
          <c:showSerName val="0"/>
          <c:showPercent val="0"/>
          <c:showBubbleSize val="0"/>
        </c:dLbls>
        <c:gapWidth val="20"/>
        <c:axId val="537239264"/>
        <c:axId val="537225936"/>
      </c:barChart>
      <c:catAx>
        <c:axId val="537239264"/>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2100000" spcFirstLastPara="1" vertOverflow="ellipsis" wrap="square" anchor="ctr" anchorCtr="1"/>
          <a:lstStyle/>
          <a:p>
            <a:pPr>
              <a:defRPr sz="1000" b="0" i="0" u="none" strike="noStrike" kern="1200" baseline="0">
                <a:solidFill>
                  <a:srgbClr val="333333"/>
                </a:solidFill>
                <a:latin typeface="+mn-lt"/>
                <a:ea typeface="+mn-ea"/>
                <a:cs typeface="+mn-cs"/>
              </a:defRPr>
            </a:pPr>
            <a:endParaRPr lang="nb-NO"/>
          </a:p>
        </c:txPr>
        <c:crossAx val="537225936"/>
        <c:crosses val="autoZero"/>
        <c:auto val="0"/>
        <c:lblAlgn val="ctr"/>
        <c:lblOffset val="100"/>
        <c:tickLblSkip val="1"/>
        <c:tickMarkSkip val="1"/>
        <c:noMultiLvlLbl val="0"/>
      </c:catAx>
      <c:valAx>
        <c:axId val="537225936"/>
        <c:scaling>
          <c:orientation val="minMax"/>
        </c:scaling>
        <c:delete val="0"/>
        <c:axPos val="l"/>
        <c:numFmt formatCode="0%" sourceLinked="1"/>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crossAx val="537239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800"/>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43930368058301E-3"/>
          <c:y val="0.11845637487471551"/>
          <c:w val="0.71456784762207082"/>
          <c:h val="0.48587070882368893"/>
        </c:manualLayout>
      </c:layout>
      <c:barChart>
        <c:barDir val="col"/>
        <c:grouping val="stacked"/>
        <c:varyColors val="0"/>
        <c:ser>
          <c:idx val="3"/>
          <c:order val="4"/>
          <c:tx>
            <c:strRef>
              <c:f>'Ark1'!$A$6</c:f>
              <c:strCache>
                <c:ptCount val="1"/>
                <c:pt idx="0">
                  <c:v>Ja, hele julen</c:v>
                </c:pt>
              </c:strCache>
            </c:strRef>
          </c:tx>
          <c:spPr>
            <a:noFill/>
          </c:spPr>
          <c:invertIfNegative val="0"/>
          <c:dPt>
            <c:idx val="0"/>
            <c:invertIfNegative val="0"/>
            <c:bubble3D val="0"/>
            <c:spPr>
              <a:solidFill>
                <a:schemeClr val="accent5">
                  <a:lumMod val="75000"/>
                </a:schemeClr>
              </a:solidFill>
            </c:spPr>
            <c:extLst>
              <c:ext xmlns:c16="http://schemas.microsoft.com/office/drawing/2014/chart" uri="{C3380CC4-5D6E-409C-BE32-E72D297353CC}">
                <c16:uniqueId val="{00000017-E0C9-4F3B-9B3C-F91605D3675A}"/>
              </c:ext>
            </c:extLst>
          </c:dPt>
          <c:dPt>
            <c:idx val="1"/>
            <c:invertIfNegative val="0"/>
            <c:bubble3D val="0"/>
            <c:spPr>
              <a:solidFill>
                <a:schemeClr val="accent5">
                  <a:lumMod val="75000"/>
                </a:schemeClr>
              </a:solidFill>
            </c:spPr>
            <c:extLst>
              <c:ext xmlns:c16="http://schemas.microsoft.com/office/drawing/2014/chart" uri="{C3380CC4-5D6E-409C-BE32-E72D297353CC}">
                <c16:uniqueId val="{00000018-E0C9-4F3B-9B3C-F91605D3675A}"/>
              </c:ext>
            </c:extLst>
          </c:dPt>
          <c:dPt>
            <c:idx val="2"/>
            <c:invertIfNegative val="0"/>
            <c:bubble3D val="0"/>
            <c:spPr>
              <a:solidFill>
                <a:schemeClr val="accent5">
                  <a:lumMod val="75000"/>
                </a:schemeClr>
              </a:solidFill>
            </c:spPr>
            <c:extLst>
              <c:ext xmlns:c16="http://schemas.microsoft.com/office/drawing/2014/chart" uri="{C3380CC4-5D6E-409C-BE32-E72D297353CC}">
                <c16:uniqueId val="{00000019-E0C9-4F3B-9B3C-F91605D3675A}"/>
              </c:ext>
            </c:extLst>
          </c:dPt>
          <c:dPt>
            <c:idx val="3"/>
            <c:invertIfNegative val="0"/>
            <c:bubble3D val="0"/>
            <c:spPr>
              <a:solidFill>
                <a:schemeClr val="accent5">
                  <a:lumMod val="75000"/>
                </a:schemeClr>
              </a:solidFill>
            </c:spPr>
            <c:extLst>
              <c:ext xmlns:c16="http://schemas.microsoft.com/office/drawing/2014/chart" uri="{C3380CC4-5D6E-409C-BE32-E72D297353CC}">
                <c16:uniqueId val="{0000001A-E0C9-4F3B-9B3C-F91605D3675A}"/>
              </c:ext>
            </c:extLst>
          </c:dPt>
          <c:dLbls>
            <c:dLbl>
              <c:idx val="0"/>
              <c:spPr>
                <a:noFill/>
                <a:ln>
                  <a:noFill/>
                </a:ln>
                <a:effectLst/>
              </c:spPr>
              <c:txPr>
                <a:bodyPr rot="-5400000" vert="horz" wrap="square" lIns="38100" tIns="19050" rIns="38100" bIns="19050" anchor="ctr">
                  <a:spAutoFit/>
                </a:bodyPr>
                <a:lstStyle/>
                <a:p>
                  <a:pPr>
                    <a:defRPr>
                      <a:solidFill>
                        <a:schemeClr val="bg1"/>
                      </a:solidFill>
                    </a:defRPr>
                  </a:pPr>
                  <a:endParaRPr lang="nb-NO"/>
                </a:p>
              </c:txPr>
              <c:dLblPos val="inBase"/>
              <c:showLegendKey val="0"/>
              <c:showVal val="1"/>
              <c:showCatName val="0"/>
              <c:showSerName val="0"/>
              <c:showPercent val="0"/>
              <c:showBubbleSize val="0"/>
              <c:extLst>
                <c:ext xmlns:c16="http://schemas.microsoft.com/office/drawing/2014/chart" uri="{C3380CC4-5D6E-409C-BE32-E72D297353CC}">
                  <c16:uniqueId val="{00000017-E0C9-4F3B-9B3C-F91605D3675A}"/>
                </c:ext>
              </c:extLst>
            </c:dLbl>
            <c:dLbl>
              <c:idx val="1"/>
              <c:spPr>
                <a:noFill/>
                <a:ln>
                  <a:noFill/>
                </a:ln>
                <a:effectLst/>
              </c:spPr>
              <c:txPr>
                <a:bodyPr rot="-5400000" vert="horz" wrap="square" lIns="38100" tIns="19050" rIns="38100" bIns="19050" anchor="ctr">
                  <a:spAutoFit/>
                </a:bodyPr>
                <a:lstStyle/>
                <a:p>
                  <a:pPr>
                    <a:defRPr>
                      <a:solidFill>
                        <a:schemeClr val="bg1"/>
                      </a:solidFill>
                    </a:defRPr>
                  </a:pPr>
                  <a:endParaRPr lang="nb-NO"/>
                </a:p>
              </c:txPr>
              <c:dLblPos val="inBase"/>
              <c:showLegendKey val="0"/>
              <c:showVal val="1"/>
              <c:showCatName val="0"/>
              <c:showSerName val="0"/>
              <c:showPercent val="0"/>
              <c:showBubbleSize val="0"/>
              <c:extLst>
                <c:ext xmlns:c16="http://schemas.microsoft.com/office/drawing/2014/chart" uri="{C3380CC4-5D6E-409C-BE32-E72D297353CC}">
                  <c16:uniqueId val="{00000018-E0C9-4F3B-9B3C-F91605D3675A}"/>
                </c:ext>
              </c:extLst>
            </c:dLbl>
            <c:dLbl>
              <c:idx val="2"/>
              <c:spPr>
                <a:noFill/>
                <a:ln>
                  <a:noFill/>
                </a:ln>
                <a:effectLst/>
              </c:spPr>
              <c:txPr>
                <a:bodyPr rot="-5400000" vert="horz" wrap="square" lIns="38100" tIns="19050" rIns="38100" bIns="19050" anchor="ctr">
                  <a:noAutofit/>
                </a:bodyPr>
                <a:lstStyle/>
                <a:p>
                  <a:pPr>
                    <a:defRPr>
                      <a:solidFill>
                        <a:schemeClr val="bg1"/>
                      </a:solidFill>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0C9-4F3B-9B3C-F91605D3675A}"/>
                </c:ext>
              </c:extLst>
            </c:dLbl>
            <c:dLbl>
              <c:idx val="3"/>
              <c:tx>
                <c:rich>
                  <a:bodyPr rot="-5400000" vert="horz" wrap="square" lIns="38100" tIns="19050" rIns="38100" bIns="19050" anchor="ctr">
                    <a:spAutoFit/>
                  </a:bodyPr>
                  <a:lstStyle/>
                  <a:p>
                    <a:pPr>
                      <a:defRPr>
                        <a:solidFill>
                          <a:schemeClr val="tx1"/>
                        </a:solidFill>
                      </a:defRPr>
                    </a:pPr>
                    <a:fld id="{9333A498-02BF-422A-9788-BAA790A5DB8A}" type="VALUE">
                      <a:rPr lang="en-US">
                        <a:solidFill>
                          <a:schemeClr val="bg1"/>
                        </a:solidFill>
                      </a:rPr>
                      <a:pPr>
                        <a:defRPr>
                          <a:solidFill>
                            <a:schemeClr val="tx1"/>
                          </a:solidFill>
                        </a:defRPr>
                      </a:pPr>
                      <a:t>[VERDI]</a:t>
                    </a:fld>
                    <a:endParaRPr lang="nb-NO"/>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E0C9-4F3B-9B3C-F91605D3675A}"/>
                </c:ext>
              </c:extLst>
            </c:dLbl>
            <c:spPr>
              <a:noFill/>
              <a:ln>
                <a:solidFill>
                  <a:schemeClr val="tx1"/>
                </a:solidFill>
              </a:ln>
              <a:effectLst/>
            </c:spPr>
            <c:txPr>
              <a:bodyPr rot="-5400000" vert="horz" wrap="square" lIns="38100" tIns="19050" rIns="38100" bIns="19050" anchor="ctr">
                <a:spAutoFit/>
              </a:bodyPr>
              <a:lstStyle/>
              <a:p>
                <a:pPr>
                  <a:defRPr>
                    <a:solidFill>
                      <a:schemeClr val="tx1"/>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'Ark1'!$C$1:$N$2</c:f>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f>'Ark1'!$C$6:$N$6</c:f>
              <c:numCache>
                <c:formatCode>0%</c:formatCode>
                <c:ptCount val="8"/>
                <c:pt idx="0">
                  <c:v>0.16</c:v>
                </c:pt>
                <c:pt idx="1">
                  <c:v>0.09</c:v>
                </c:pt>
                <c:pt idx="2">
                  <c:v>7.0000000000000007E-2</c:v>
                </c:pt>
                <c:pt idx="3">
                  <c:v>0.06</c:v>
                </c:pt>
              </c:numCache>
            </c:numRef>
          </c:val>
          <c:extLst>
            <c:ext xmlns:c16="http://schemas.microsoft.com/office/drawing/2014/chart" uri="{C3380CC4-5D6E-409C-BE32-E72D297353CC}">
              <c16:uniqueId val="{00000000-E0C9-4F3B-9B3C-F91605D3675A}"/>
            </c:ext>
          </c:extLst>
        </c:ser>
        <c:ser>
          <c:idx val="4"/>
          <c:order val="5"/>
          <c:tx>
            <c:strRef>
              <c:f>'Ark1'!$A$7</c:f>
              <c:strCache>
                <c:ptCount val="1"/>
                <c:pt idx="0">
                  <c:v>Ja, en eller flere dager</c:v>
                </c:pt>
              </c:strCache>
            </c:strRef>
          </c:tx>
          <c:spPr>
            <a:solidFill>
              <a:schemeClr val="accent5">
                <a:lumMod val="60000"/>
                <a:lumOff val="40000"/>
              </a:schemeClr>
            </a:solidFill>
          </c:spPr>
          <c:invertIfNegative val="0"/>
          <c:dLbls>
            <c:spPr>
              <a:noFill/>
              <a:ln>
                <a:noFill/>
              </a:ln>
              <a:effectLst/>
            </c:spPr>
            <c:txPr>
              <a:bodyPr rot="-5400000" vert="horz" wrap="square" lIns="38100" tIns="19050" rIns="38100" bIns="19050" anchor="ctr">
                <a:spAutoFit/>
              </a:bodyPr>
              <a:lstStyle/>
              <a:p>
                <a:pPr>
                  <a:defRPr sz="9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'Ark1'!$C$1:$N$2</c:f>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f>'Ark1'!$C$7:$N$7</c:f>
              <c:numCache>
                <c:formatCode>0%</c:formatCode>
                <c:ptCount val="8"/>
                <c:pt idx="0">
                  <c:v>0.27</c:v>
                </c:pt>
                <c:pt idx="1">
                  <c:v>0.19</c:v>
                </c:pt>
                <c:pt idx="2">
                  <c:v>0.16</c:v>
                </c:pt>
                <c:pt idx="3">
                  <c:v>0.12300000000000001</c:v>
                </c:pt>
              </c:numCache>
            </c:numRef>
          </c:val>
          <c:extLst>
            <c:ext xmlns:c16="http://schemas.microsoft.com/office/drawing/2014/chart" uri="{C3380CC4-5D6E-409C-BE32-E72D297353CC}">
              <c16:uniqueId val="{00000001-E0C9-4F3B-9B3C-F91605D3675A}"/>
            </c:ext>
          </c:extLst>
        </c:ser>
        <c:ser>
          <c:idx val="5"/>
          <c:order val="6"/>
          <c:tx>
            <c:strRef>
              <c:f>'Ark1'!$A$8</c:f>
              <c:strCache>
                <c:ptCount val="1"/>
                <c:pt idx="0">
                  <c:v> </c:v>
                </c:pt>
              </c:strCache>
            </c:strRef>
          </c:tx>
          <c:spPr>
            <a:noFill/>
          </c:spPr>
          <c:invertIfNegative val="0"/>
          <c:dLbls>
            <c:spPr>
              <a:noFill/>
              <a:ln>
                <a:solidFill>
                  <a:schemeClr val="tx1"/>
                </a:solid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'Ark1'!$C$1:$N$2</c:f>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f>'Ark1'!$C$8:$N$8</c:f>
              <c:numCache>
                <c:formatCode>0%</c:formatCode>
                <c:ptCount val="8"/>
                <c:pt idx="0">
                  <c:v>0.43000000000000005</c:v>
                </c:pt>
                <c:pt idx="1">
                  <c:v>0.28000000000000003</c:v>
                </c:pt>
                <c:pt idx="2">
                  <c:v>0.23</c:v>
                </c:pt>
                <c:pt idx="3">
                  <c:v>0.183</c:v>
                </c:pt>
              </c:numCache>
            </c:numRef>
          </c:val>
          <c:extLst>
            <c:ext xmlns:c16="http://schemas.microsoft.com/office/drawing/2014/chart" uri="{C3380CC4-5D6E-409C-BE32-E72D297353CC}">
              <c16:uniqueId val="{00000008-E0C9-4F3B-9B3C-F91605D3675A}"/>
            </c:ext>
          </c:extLst>
        </c:ser>
        <c:ser>
          <c:idx val="6"/>
          <c:order val="7"/>
          <c:tx>
            <c:strRef>
              <c:f>'Ark1'!$A$9</c:f>
              <c:strCache>
                <c:ptCount val="1"/>
                <c:pt idx="0">
                  <c:v>Ja, hele julen</c:v>
                </c:pt>
              </c:strCache>
            </c:strRef>
          </c:tx>
          <c:spPr>
            <a:solidFill>
              <a:srgbClr val="987000"/>
            </a:solidFill>
          </c:spPr>
          <c:invertIfNegative val="0"/>
          <c:dLbls>
            <c:spPr>
              <a:noFill/>
              <a:ln>
                <a:noFill/>
              </a:ln>
              <a:effectLst/>
            </c:spPr>
            <c:txPr>
              <a:bodyPr rot="-5400000" vert="horz" wrap="square" lIns="38100" tIns="19050" rIns="38100" bIns="19050" anchor="ctr">
                <a:spAutoFit/>
              </a:bodyPr>
              <a:lstStyle/>
              <a:p>
                <a:pPr>
                  <a:defRPr>
                    <a:solidFill>
                      <a:schemeClr val="bg1">
                        <a:lumMod val="9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'Ark1'!$C$1:$N$2</c:f>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f>'Ark1'!$C$9:$N$9</c:f>
              <c:numCache>
                <c:formatCode>0%</c:formatCode>
                <c:ptCount val="8"/>
                <c:pt idx="4">
                  <c:v>0.11959679921812301</c:v>
                </c:pt>
                <c:pt idx="5">
                  <c:v>0.12393383140797001</c:v>
                </c:pt>
                <c:pt idx="6">
                  <c:v>7.9983301044215596E-2</c:v>
                </c:pt>
                <c:pt idx="7">
                  <c:v>5.0629336903973803E-2</c:v>
                </c:pt>
              </c:numCache>
            </c:numRef>
          </c:val>
          <c:extLst>
            <c:ext xmlns:c16="http://schemas.microsoft.com/office/drawing/2014/chart" uri="{C3380CC4-5D6E-409C-BE32-E72D297353CC}">
              <c16:uniqueId val="{00000014-E0C9-4F3B-9B3C-F91605D3675A}"/>
            </c:ext>
          </c:extLst>
        </c:ser>
        <c:ser>
          <c:idx val="7"/>
          <c:order val="8"/>
          <c:tx>
            <c:strRef>
              <c:f>'Ark1'!$A$10</c:f>
              <c:strCache>
                <c:ptCount val="1"/>
                <c:pt idx="0">
                  <c:v>Ja, en eller flere dager</c:v>
                </c:pt>
              </c:strCache>
            </c:strRef>
          </c:tx>
          <c:spPr>
            <a:solidFill>
              <a:srgbClr val="D7B446"/>
            </a:solidFill>
          </c:spPr>
          <c:invertIfNegative val="0"/>
          <c:dLbls>
            <c:spPr>
              <a:noFill/>
              <a:ln>
                <a:noFill/>
              </a:ln>
              <a:effectLst/>
            </c:spPr>
            <c:txPr>
              <a:bodyPr rot="-5400000" vert="horz" wrap="square" lIns="38100" tIns="19050" rIns="38100" bIns="19050" anchor="ctr">
                <a:spAutoFit/>
              </a:bodyPr>
              <a:lstStyle/>
              <a:p>
                <a:pPr>
                  <a:defRPr>
                    <a:solidFill>
                      <a:schemeClr val="bg1">
                        <a:lumMod val="9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'Ark1'!$C$1:$N$2</c:f>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f>'Ark1'!$C$10:$N$10</c:f>
              <c:numCache>
                <c:formatCode>0%</c:formatCode>
                <c:ptCount val="8"/>
                <c:pt idx="4">
                  <c:v>0.29809101248499004</c:v>
                </c:pt>
                <c:pt idx="5">
                  <c:v>0.21868372899066099</c:v>
                </c:pt>
                <c:pt idx="6">
                  <c:v>0.130521709437007</c:v>
                </c:pt>
                <c:pt idx="7">
                  <c:v>0.11306169993139101</c:v>
                </c:pt>
              </c:numCache>
            </c:numRef>
          </c:val>
          <c:extLst>
            <c:ext xmlns:c16="http://schemas.microsoft.com/office/drawing/2014/chart" uri="{C3380CC4-5D6E-409C-BE32-E72D297353CC}">
              <c16:uniqueId val="{00000015-E0C9-4F3B-9B3C-F91605D3675A}"/>
            </c:ext>
          </c:extLst>
        </c:ser>
        <c:ser>
          <c:idx val="9"/>
          <c:order val="9"/>
          <c:tx>
            <c:strRef>
              <c:f>'Ark1'!$A$11</c:f>
              <c:strCache>
                <c:ptCount val="1"/>
              </c:strCache>
            </c:strRef>
          </c:tx>
          <c:spPr>
            <a:noFill/>
          </c:spPr>
          <c:invertIfNegative val="0"/>
          <c:dLbls>
            <c:spPr>
              <a:noFill/>
              <a:ln>
                <a:solidFill>
                  <a:schemeClr val="tx1"/>
                </a:solid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'Ark1'!$C$1:$N$2</c:f>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f>'Ark1'!$C$11:$N$11</c:f>
              <c:numCache>
                <c:formatCode>0%</c:formatCode>
                <c:ptCount val="8"/>
                <c:pt idx="4">
                  <c:v>0.41768781170311303</c:v>
                </c:pt>
                <c:pt idx="5">
                  <c:v>0.342617560398631</c:v>
                </c:pt>
                <c:pt idx="6">
                  <c:v>0.21050501048122261</c:v>
                </c:pt>
                <c:pt idx="7">
                  <c:v>0.16369103683536482</c:v>
                </c:pt>
              </c:numCache>
            </c:numRef>
          </c:val>
          <c:extLst>
            <c:ext xmlns:c16="http://schemas.microsoft.com/office/drawing/2014/chart" uri="{C3380CC4-5D6E-409C-BE32-E72D297353CC}">
              <c16:uniqueId val="{00000016-E0C9-4F3B-9B3C-F91605D3675A}"/>
            </c:ext>
          </c:extLst>
        </c:ser>
        <c:dLbls>
          <c:showLegendKey val="0"/>
          <c:showVal val="0"/>
          <c:showCatName val="0"/>
          <c:showSerName val="0"/>
          <c:showPercent val="0"/>
          <c:showBubbleSize val="0"/>
        </c:dLbls>
        <c:gapWidth val="150"/>
        <c:overlap val="100"/>
        <c:axId val="1194354224"/>
        <c:axId val="1194367944"/>
        <c:extLst>
          <c:ext xmlns:c15="http://schemas.microsoft.com/office/drawing/2012/chart" uri="{02D57815-91ED-43cb-92C2-25804820EDAC}">
            <c15:filteredBarSeries>
              <c15:ser>
                <c:idx val="8"/>
                <c:order val="0"/>
                <c:tx>
                  <c:strRef>
                    <c:extLst>
                      <c:ext uri="{02D57815-91ED-43cb-92C2-25804820EDAC}">
                        <c15:formulaRef>
                          <c15:sqref>'Ark1'!$A$2</c15:sqref>
                        </c15:formulaRef>
                      </c:ext>
                    </c:extLst>
                    <c:strCache>
                      <c:ptCount val="1"/>
                      <c:pt idx="0">
                        <c:v> </c:v>
                      </c:pt>
                    </c:strCache>
                  </c:strRef>
                </c:tx>
                <c:spPr>
                  <a:noFill/>
                </c:spPr>
                <c:invertIfNegative val="0"/>
                <c:dLbls>
                  <c:spPr>
                    <a:noFill/>
                    <a:ln>
                      <a:noFill/>
                    </a:ln>
                    <a:effectLst/>
                  </c:spPr>
                  <c:txPr>
                    <a:bodyPr wrap="square" lIns="38100" tIns="19050" rIns="38100" bIns="19050" anchor="ctr">
                      <a:spAutoFit/>
                    </a:bodyPr>
                    <a:lstStyle/>
                    <a:p>
                      <a:pPr>
                        <a:defRPr>
                          <a:solidFill>
                            <a:schemeClr val="bg1"/>
                          </a:solidFill>
                        </a:defRPr>
                      </a:pPr>
                      <a:endParaRPr lang="nb-NO"/>
                    </a:p>
                  </c:txPr>
                  <c:showLegendKey val="0"/>
                  <c:showVal val="1"/>
                  <c:showCatName val="0"/>
                  <c:showSerName val="0"/>
                  <c:showPercent val="0"/>
                  <c:showBubbleSize val="0"/>
                  <c:showLeaderLines val="0"/>
                  <c:extLst>
                    <c:ext uri="{CE6537A1-D6FC-4f65-9D91-7224C49458BB}">
                      <c15:showLeaderLines val="0"/>
                    </c:ext>
                  </c:extLst>
                </c:dLbls>
                <c:cat>
                  <c:multiLvlStrRef>
                    <c:extLst>
                      <c:ext uri="{02D57815-91ED-43cb-92C2-25804820EDAC}">
                        <c15:formulaRef>
                          <c15:sqref>'Ark1'!$C$1:$N$2</c15:sqref>
                        </c15:formulaRef>
                      </c:ext>
                    </c:extLst>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extLst>
                      <c:ext uri="{02D57815-91ED-43cb-92C2-25804820EDAC}">
                        <c15:formulaRef>
                          <c15:sqref>'Ark1'!$C$2:$N$2</c15:sqref>
                        </c15:formulaRef>
                      </c:ext>
                    </c:extLst>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A21B-4ED6-B7E1-4D98C712BA7D}"/>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'Ark1'!$A$3</c15:sqref>
                        </c15:formulaRef>
                      </c:ext>
                    </c:extLst>
                    <c:strCache>
                      <c:ptCount val="1"/>
                      <c:pt idx="0">
                        <c:v>Ja, hele julen</c:v>
                      </c:pt>
                    </c:strCache>
                  </c:strRef>
                </c:tx>
                <c:spPr>
                  <a:solidFill>
                    <a:schemeClr val="tx1">
                      <a:lumMod val="75000"/>
                    </a:schemeClr>
                  </a:solidFill>
                </c:spPr>
                <c:invertIfNegative val="0"/>
                <c:dLbls>
                  <c:spPr>
                    <a:noFill/>
                    <a:ln>
                      <a:noFill/>
                    </a:ln>
                    <a:effectLst/>
                  </c:spPr>
                  <c:txPr>
                    <a:bodyPr wrap="square" lIns="38100" tIns="19050" rIns="38100" bIns="19050" anchor="ctr">
                      <a:spAutoFit/>
                    </a:bodyPr>
                    <a:lstStyle/>
                    <a:p>
                      <a:pPr>
                        <a:defRPr sz="900">
                          <a:solidFill>
                            <a:schemeClr val="bg1">
                              <a:lumMod val="95000"/>
                            </a:schemeClr>
                          </a:solidFill>
                        </a:defRPr>
                      </a:pPr>
                      <a:endParaRPr lang="nb-N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multiLvlStrRef>
                    <c:extLst>
                      <c:ext xmlns:c15="http://schemas.microsoft.com/office/drawing/2012/chart" uri="{02D57815-91ED-43cb-92C2-25804820EDAC}">
                        <c15:formulaRef>
                          <c15:sqref>'Ark1'!$C$1:$N$2</c15:sqref>
                        </c15:formulaRef>
                      </c:ext>
                    </c:extLst>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extLst>
                      <c:ext xmlns:c15="http://schemas.microsoft.com/office/drawing/2012/chart" uri="{02D57815-91ED-43cb-92C2-25804820EDAC}">
                        <c15:formulaRef>
                          <c15:sqref>'Ark1'!$C$3:$N$3</c15:sqref>
                        </c15:formulaRef>
                      </c:ext>
                    </c:extLst>
                    <c:numCache>
                      <c:formatCode>0%</c:formatCode>
                      <c:ptCount val="8"/>
                    </c:numCache>
                  </c:numRef>
                </c:val>
                <c:extLst xmlns:c15="http://schemas.microsoft.com/office/drawing/2012/chart">
                  <c:ext xmlns:c16="http://schemas.microsoft.com/office/drawing/2014/chart" uri="{C3380CC4-5D6E-409C-BE32-E72D297353CC}">
                    <c16:uniqueId val="{00000001-A21B-4ED6-B7E1-4D98C712BA7D}"/>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'Ark1'!$A$4</c15:sqref>
                        </c15:formulaRef>
                      </c:ext>
                    </c:extLst>
                    <c:strCache>
                      <c:ptCount val="1"/>
                      <c:pt idx="0">
                        <c:v>Ja, en eller flere dager</c:v>
                      </c:pt>
                    </c:strCache>
                  </c:strRef>
                </c:tx>
                <c:spPr>
                  <a:solidFill>
                    <a:schemeClr val="tx1">
                      <a:lumMod val="60000"/>
                      <a:lumOff val="40000"/>
                    </a:schemeClr>
                  </a:solidFill>
                </c:spPr>
                <c:invertIfNegative val="0"/>
                <c:dLbls>
                  <c:spPr>
                    <a:noFill/>
                    <a:ln>
                      <a:noFill/>
                    </a:ln>
                    <a:effectLst/>
                  </c:spPr>
                  <c:txPr>
                    <a:bodyPr rot="-5400000" vert="horz" wrap="square" lIns="38100" tIns="19050" rIns="38100" bIns="19050" anchor="ctr">
                      <a:spAutoFit/>
                    </a:bodyPr>
                    <a:lstStyle/>
                    <a:p>
                      <a:pPr>
                        <a:defRPr sz="900">
                          <a:solidFill>
                            <a:schemeClr val="tx1">
                              <a:lumMod val="50000"/>
                            </a:schemeClr>
                          </a:solidFill>
                        </a:defRPr>
                      </a:pPr>
                      <a:endParaRPr lang="nb-N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multiLvlStrRef>
                    <c:extLst>
                      <c:ext xmlns:c15="http://schemas.microsoft.com/office/drawing/2012/chart" uri="{02D57815-91ED-43cb-92C2-25804820EDAC}">
                        <c15:formulaRef>
                          <c15:sqref>'Ark1'!$C$1:$N$2</c15:sqref>
                        </c15:formulaRef>
                      </c:ext>
                    </c:extLst>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extLst>
                      <c:ext xmlns:c15="http://schemas.microsoft.com/office/drawing/2012/chart" uri="{02D57815-91ED-43cb-92C2-25804820EDAC}">
                        <c15:formulaRef>
                          <c15:sqref>'Ark1'!$C$4:$N$4</c15:sqref>
                        </c15:formulaRef>
                      </c:ext>
                    </c:extLst>
                    <c:numCache>
                      <c:formatCode>0%</c:formatCode>
                      <c:ptCount val="8"/>
                    </c:numCache>
                  </c:numRef>
                </c:val>
                <c:extLst xmlns:c15="http://schemas.microsoft.com/office/drawing/2012/chart">
                  <c:ext xmlns:c16="http://schemas.microsoft.com/office/drawing/2014/chart" uri="{C3380CC4-5D6E-409C-BE32-E72D297353CC}">
                    <c16:uniqueId val="{00000002-A21B-4ED6-B7E1-4D98C712BA7D}"/>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'Ark1'!$A$5</c15:sqref>
                        </c15:formulaRef>
                      </c:ext>
                    </c:extLst>
                    <c:strCache>
                      <c:ptCount val="1"/>
                      <c:pt idx="0">
                        <c:v> </c:v>
                      </c:pt>
                    </c:strCache>
                  </c:strRef>
                </c:tx>
                <c:spPr>
                  <a:noFill/>
                </c:spPr>
                <c:invertIfNegative val="0"/>
                <c:dLbls>
                  <c:spPr>
                    <a:noFill/>
                    <a:ln>
                      <a:solidFill>
                        <a:schemeClr val="tx1"/>
                      </a:solidFill>
                    </a:ln>
                    <a:effectLst/>
                  </c:spPr>
                  <c:txPr>
                    <a:bodyPr rot="-5400000" vert="horz" wrap="square" lIns="38100" tIns="19050" rIns="38100" bIns="19050" anchor="ctr">
                      <a:spAutoFit/>
                    </a:bodyPr>
                    <a:lstStyle/>
                    <a:p>
                      <a:pPr>
                        <a:defRPr>
                          <a:solidFill>
                            <a:schemeClr val="tx1"/>
                          </a:solidFill>
                        </a:defRPr>
                      </a:pPr>
                      <a:endParaRPr lang="nb-NO"/>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multiLvlStrRef>
                    <c:extLst>
                      <c:ext xmlns:c15="http://schemas.microsoft.com/office/drawing/2012/chart" uri="{02D57815-91ED-43cb-92C2-25804820EDAC}">
                        <c15:formulaRef>
                          <c15:sqref>'Ark1'!$C$1:$N$2</c15:sqref>
                        </c15:formulaRef>
                      </c:ext>
                    </c:extLst>
                    <c:multiLvlStrCache>
                      <c:ptCount val="8"/>
                      <c:lvl>
                        <c:pt idx="0">
                          <c:v>18-29 år2</c:v>
                        </c:pt>
                        <c:pt idx="1">
                          <c:v>30-44 år3</c:v>
                        </c:pt>
                        <c:pt idx="2">
                          <c:v>45-59 år4</c:v>
                        </c:pt>
                        <c:pt idx="3">
                          <c:v>60 år +5</c:v>
                        </c:pt>
                        <c:pt idx="4">
                          <c:v>18-29 år3</c:v>
                        </c:pt>
                        <c:pt idx="5">
                          <c:v>30-44 år4</c:v>
                        </c:pt>
                        <c:pt idx="6">
                          <c:v>45-59 år5</c:v>
                        </c:pt>
                        <c:pt idx="7">
                          <c:v>60 år +6</c:v>
                        </c:pt>
                      </c:lvl>
                      <c:lvl>
                        <c:pt idx="0">
                          <c:v>2018</c:v>
                        </c:pt>
                        <c:pt idx="4">
                          <c:v>2019</c:v>
                        </c:pt>
                      </c:lvl>
                    </c:multiLvlStrCache>
                  </c:multiLvlStrRef>
                </c:cat>
                <c:val>
                  <c:numRef>
                    <c:extLst>
                      <c:ext xmlns:c15="http://schemas.microsoft.com/office/drawing/2012/chart" uri="{02D57815-91ED-43cb-92C2-25804820EDAC}">
                        <c15:formulaRef>
                          <c15:sqref>'Ark1'!$C$5:$N$5</c15:sqref>
                        </c15:formulaRef>
                      </c:ext>
                    </c:extLst>
                    <c:numCache>
                      <c:formatCode>0%</c:formatCode>
                      <c:ptCount val="8"/>
                    </c:numCache>
                  </c:numRef>
                </c:val>
                <c:extLst xmlns:c15="http://schemas.microsoft.com/office/drawing/2012/chart">
                  <c:ext xmlns:c15="http://schemas.microsoft.com/office/drawing/2012/chart" uri="{02D57815-91ED-43cb-92C2-25804820EDAC}">
                    <c15:categoryFilterExceptions>
                      <c15:categoryFilterException>
                        <c15:sqref>'Ark1'!$G$5</c15:sqref>
                        <c15:dLbl>
                          <c:idx val="-1"/>
                          <c:spPr>
                            <a:noFill/>
                            <a:ln>
                              <a:solidFill>
                                <a:schemeClr val="tx1"/>
                              </a:solidFill>
                            </a:ln>
                            <a:effectLst/>
                          </c:spPr>
                          <c:txPr>
                            <a:bodyPr rot="0" vert="horz" wrap="square" lIns="38100" tIns="19050" rIns="38100" bIns="19050" anchor="ctr">
                              <a:spAutoFit/>
                            </a:bodyPr>
                            <a:lstStyle/>
                            <a:p>
                              <a:pPr>
                                <a:defRPr>
                                  <a:solidFill>
                                    <a:schemeClr val="tx1"/>
                                  </a:solidFill>
                                </a:defRPr>
                              </a:pPr>
                              <a:endParaRPr lang="nb-NO"/>
                            </a:p>
                          </c:txPr>
                          <c:dLblPos val="inBase"/>
                          <c:showLegendKey val="0"/>
                          <c:showVal val="1"/>
                          <c:showCatName val="0"/>
                          <c:showSerName val="0"/>
                          <c:showPercent val="0"/>
                          <c:showBubbleSize val="0"/>
                          <c:extLst>
                            <c:ext xmlns:c16="http://schemas.microsoft.com/office/drawing/2014/chart" uri="{C3380CC4-5D6E-409C-BE32-E72D297353CC}">
                              <c16:uniqueId val="{00000008-352D-49E1-9F44-8048132EFA8E}"/>
                            </c:ext>
                          </c:extLst>
                        </c15:dLbl>
                      </c15:categoryFilterException>
                      <c15:categoryFilterException>
                        <c15:sqref>'Ark1'!$H$5</c15:sqref>
                        <c15:dLbl>
                          <c:idx val="-1"/>
                          <c:spPr>
                            <a:noFill/>
                            <a:ln>
                              <a:solidFill>
                                <a:schemeClr val="tx1"/>
                              </a:solidFill>
                            </a:ln>
                            <a:effectLst/>
                          </c:spPr>
                          <c:txPr>
                            <a:bodyPr rot="0" vert="horz" wrap="square" lIns="38100" tIns="19050" rIns="38100" bIns="19050" anchor="ctr">
                              <a:spAutoFit/>
                            </a:bodyPr>
                            <a:lstStyle/>
                            <a:p>
                              <a:pPr>
                                <a:defRPr>
                                  <a:solidFill>
                                    <a:schemeClr val="tx1"/>
                                  </a:solidFill>
                                </a:defRPr>
                              </a:pPr>
                              <a:endParaRPr lang="nb-NO"/>
                            </a:p>
                          </c:txPr>
                          <c:dLblPos val="inBase"/>
                          <c:showLegendKey val="0"/>
                          <c:showVal val="1"/>
                          <c:showCatName val="0"/>
                          <c:showSerName val="0"/>
                          <c:showPercent val="0"/>
                          <c:showBubbleSize val="0"/>
                          <c:extLst>
                            <c:ext xmlns:c16="http://schemas.microsoft.com/office/drawing/2014/chart" uri="{C3380CC4-5D6E-409C-BE32-E72D297353CC}">
                              <c16:uniqueId val="{00000009-352D-49E1-9F44-8048132EFA8E}"/>
                            </c:ext>
                          </c:extLst>
                        </c15:dLbl>
                      </c15:categoryFilterException>
                      <c15:categoryFilterException>
                        <c15:sqref>'Ark1'!$I$5</c15:sqref>
                        <c15:dLbl>
                          <c:idx val="-1"/>
                          <c:spPr>
                            <a:noFill/>
                            <a:ln>
                              <a:solidFill>
                                <a:schemeClr val="tx1"/>
                              </a:solidFill>
                            </a:ln>
                            <a:effectLst/>
                          </c:spPr>
                          <c:txPr>
                            <a:bodyPr rot="0" vert="horz" wrap="square" lIns="38100" tIns="19050" rIns="38100" bIns="19050" anchor="ctr">
                              <a:spAutoFit/>
                            </a:bodyPr>
                            <a:lstStyle/>
                            <a:p>
                              <a:pPr>
                                <a:defRPr>
                                  <a:solidFill>
                                    <a:schemeClr val="tx1"/>
                                  </a:solidFill>
                                </a:defRPr>
                              </a:pPr>
                              <a:endParaRPr lang="nb-NO"/>
                            </a:p>
                          </c:txPr>
                          <c:dLblPos val="inBase"/>
                          <c:showLegendKey val="0"/>
                          <c:showVal val="1"/>
                          <c:showCatName val="0"/>
                          <c:showSerName val="0"/>
                          <c:showPercent val="0"/>
                          <c:showBubbleSize val="0"/>
                          <c:extLst>
                            <c:ext xmlns:c16="http://schemas.microsoft.com/office/drawing/2014/chart" uri="{C3380CC4-5D6E-409C-BE32-E72D297353CC}">
                              <c16:uniqueId val="{0000000A-352D-49E1-9F44-8048132EFA8E}"/>
                            </c:ext>
                          </c:extLst>
                        </c15:dLbl>
                      </c15:categoryFilterException>
                      <c15:categoryFilterException>
                        <c15:sqref>'Ark1'!$J$5</c15:sqref>
                        <c15:dLbl>
                          <c:idx val="-1"/>
                          <c:spPr>
                            <a:noFill/>
                            <a:ln>
                              <a:solidFill>
                                <a:schemeClr val="tx1"/>
                              </a:solidFill>
                            </a:ln>
                            <a:effectLst/>
                          </c:spPr>
                          <c:txPr>
                            <a:bodyPr rot="0" vert="horz" wrap="square" lIns="38100" tIns="19050" rIns="38100" bIns="19050" anchor="ctr">
                              <a:spAutoFit/>
                            </a:bodyPr>
                            <a:lstStyle/>
                            <a:p>
                              <a:pPr>
                                <a:defRPr>
                                  <a:solidFill>
                                    <a:schemeClr val="tx1"/>
                                  </a:solidFill>
                                </a:defRPr>
                              </a:pPr>
                              <a:endParaRPr lang="nb-NO"/>
                            </a:p>
                          </c:txPr>
                          <c:dLblPos val="inBase"/>
                          <c:showLegendKey val="0"/>
                          <c:showVal val="1"/>
                          <c:showCatName val="0"/>
                          <c:showSerName val="0"/>
                          <c:showPercent val="0"/>
                          <c:showBubbleSize val="0"/>
                          <c:extLst>
                            <c:ext xmlns:c16="http://schemas.microsoft.com/office/drawing/2014/chart" uri="{C3380CC4-5D6E-409C-BE32-E72D297353CC}">
                              <c16:uniqueId val="{0000000B-352D-49E1-9F44-8048132EFA8E}"/>
                            </c:ext>
                          </c:extLst>
                        </c15:dLbl>
                      </c15:categoryFilterException>
                    </c15:categoryFilterExceptions>
                  </c:ext>
                  <c:ext xmlns:c16="http://schemas.microsoft.com/office/drawing/2014/chart" uri="{C3380CC4-5D6E-409C-BE32-E72D297353CC}">
                    <c16:uniqueId val="{00000003-A21B-4ED6-B7E1-4D98C712BA7D}"/>
                  </c:ext>
                </c:extLst>
              </c15:ser>
            </c15:filteredBarSeries>
          </c:ext>
        </c:extLst>
      </c:barChart>
      <c:catAx>
        <c:axId val="1194354224"/>
        <c:scaling>
          <c:orientation val="minMax"/>
        </c:scaling>
        <c:delete val="0"/>
        <c:axPos val="b"/>
        <c:numFmt formatCode="General" sourceLinked="1"/>
        <c:majorTickMark val="none"/>
        <c:minorTickMark val="none"/>
        <c:tickLblPos val="nextTo"/>
        <c:txPr>
          <a:bodyPr rot="-5400000" vert="horz"/>
          <a:lstStyle/>
          <a:p>
            <a:pPr>
              <a:defRPr/>
            </a:pPr>
            <a:endParaRPr lang="nb-NO"/>
          </a:p>
        </c:txPr>
        <c:crossAx val="1194367944"/>
        <c:crosses val="autoZero"/>
        <c:auto val="0"/>
        <c:lblAlgn val="ctr"/>
        <c:lblOffset val="100"/>
        <c:noMultiLvlLbl val="0"/>
      </c:catAx>
      <c:valAx>
        <c:axId val="1194367944"/>
        <c:scaling>
          <c:orientation val="minMax"/>
          <c:max val="0.5"/>
        </c:scaling>
        <c:delete val="1"/>
        <c:axPos val="l"/>
        <c:numFmt formatCode="0%" sourceLinked="1"/>
        <c:majorTickMark val="out"/>
        <c:minorTickMark val="none"/>
        <c:tickLblPos val="nextTo"/>
        <c:crossAx val="1194354224"/>
        <c:crosses val="autoZero"/>
        <c:crossBetween val="between"/>
      </c:valAx>
    </c:plotArea>
    <c:legend>
      <c:legendPos val="r"/>
      <c:layout>
        <c:manualLayout>
          <c:xMode val="edge"/>
          <c:yMode val="edge"/>
          <c:x val="0.75363887598199464"/>
          <c:y val="0.27164577786357191"/>
          <c:w val="0.24636112401800528"/>
          <c:h val="0.71214880180090989"/>
        </c:manualLayout>
      </c:layout>
      <c:overlay val="0"/>
      <c:txPr>
        <a:bodyPr/>
        <a:lstStyle/>
        <a:p>
          <a:pPr>
            <a:defRPr sz="1100"/>
          </a:pPr>
          <a:endParaRPr lang="nb-NO"/>
        </a:p>
      </c:txPr>
    </c:legend>
    <c:plotVisOnly val="1"/>
    <c:dispBlanksAs val="gap"/>
    <c:showDLblsOverMax val="0"/>
  </c:chart>
  <c:txPr>
    <a:bodyPr/>
    <a:lstStyle/>
    <a:p>
      <a:pPr>
        <a:defRPr sz="10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052591656869124"/>
          <c:y val="5.0853177980096136E-2"/>
          <c:w val="0.78947408343130876"/>
          <c:h val="0.86119531220996026"/>
        </c:manualLayout>
      </c:layout>
      <c:barChart>
        <c:barDir val="bar"/>
        <c:grouping val="clustered"/>
        <c:varyColors val="0"/>
        <c:ser>
          <c:idx val="0"/>
          <c:order val="0"/>
          <c:tx>
            <c:strRef>
              <c:f>'Ark1'!$B$1</c:f>
              <c:strCache>
                <c:ptCount val="1"/>
                <c:pt idx="0">
                  <c:v>2014</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546B-46F4-AA38-B9D3754B91A4}"/>
              </c:ext>
            </c:extLst>
          </c:dPt>
          <c:dPt>
            <c:idx val="1"/>
            <c:invertIfNegative val="0"/>
            <c:bubble3D val="0"/>
            <c:extLst>
              <c:ext xmlns:c16="http://schemas.microsoft.com/office/drawing/2014/chart" uri="{C3380CC4-5D6E-409C-BE32-E72D297353CC}">
                <c16:uniqueId val="{00000001-546B-46F4-AA38-B9D3754B91A4}"/>
              </c:ext>
            </c:extLst>
          </c:dPt>
          <c:dPt>
            <c:idx val="2"/>
            <c:invertIfNegative val="0"/>
            <c:bubble3D val="0"/>
            <c:extLst>
              <c:ext xmlns:c16="http://schemas.microsoft.com/office/drawing/2014/chart" uri="{C3380CC4-5D6E-409C-BE32-E72D297353CC}">
                <c16:uniqueId val="{00000002-546B-46F4-AA38-B9D3754B91A4}"/>
              </c:ext>
            </c:extLst>
          </c:dPt>
          <c:dPt>
            <c:idx val="3"/>
            <c:invertIfNegative val="0"/>
            <c:bubble3D val="0"/>
            <c:extLst>
              <c:ext xmlns:c16="http://schemas.microsoft.com/office/drawing/2014/chart" uri="{C3380CC4-5D6E-409C-BE32-E72D297353CC}">
                <c16:uniqueId val="{00000003-546B-46F4-AA38-B9D3754B91A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Vet ikke</c:v>
                </c:pt>
                <c:pt idx="1">
                  <c:v>Sverige</c:v>
                </c:pt>
                <c:pt idx="2">
                  <c:v>Utenfor Europa</c:v>
                </c:pt>
                <c:pt idx="3">
                  <c:v>Annet land i Europa</c:v>
                </c:pt>
                <c:pt idx="4">
                  <c:v>Norge</c:v>
                </c:pt>
              </c:strCache>
            </c:strRef>
          </c:cat>
          <c:val>
            <c:numRef>
              <c:f>'Ark1'!$B$2:$B$6</c:f>
              <c:numCache>
                <c:formatCode>0%</c:formatCode>
                <c:ptCount val="5"/>
                <c:pt idx="0">
                  <c:v>0</c:v>
                </c:pt>
                <c:pt idx="1">
                  <c:v>0.06</c:v>
                </c:pt>
                <c:pt idx="2">
                  <c:v>0.09</c:v>
                </c:pt>
                <c:pt idx="3">
                  <c:v>0.21</c:v>
                </c:pt>
                <c:pt idx="4">
                  <c:v>0.71</c:v>
                </c:pt>
              </c:numCache>
            </c:numRef>
          </c:val>
          <c:extLst>
            <c:ext xmlns:c16="http://schemas.microsoft.com/office/drawing/2014/chart" uri="{C3380CC4-5D6E-409C-BE32-E72D297353CC}">
              <c16:uniqueId val="{00000004-546B-46F4-AA38-B9D3754B91A4}"/>
            </c:ext>
          </c:extLst>
        </c:ser>
        <c:ser>
          <c:idx val="1"/>
          <c:order val="1"/>
          <c:tx>
            <c:strRef>
              <c:f>'Ark1'!$C$1</c:f>
              <c:strCache>
                <c:ptCount val="1"/>
                <c:pt idx="0">
                  <c:v>2015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Vet ikke</c:v>
                </c:pt>
                <c:pt idx="1">
                  <c:v>Sverige</c:v>
                </c:pt>
                <c:pt idx="2">
                  <c:v>Utenfor Europa</c:v>
                </c:pt>
                <c:pt idx="3">
                  <c:v>Annet land i Europa</c:v>
                </c:pt>
                <c:pt idx="4">
                  <c:v>Norge</c:v>
                </c:pt>
              </c:strCache>
            </c:strRef>
          </c:cat>
          <c:val>
            <c:numRef>
              <c:f>'Ark1'!$C$2:$C$6</c:f>
              <c:numCache>
                <c:formatCode>0%</c:formatCode>
                <c:ptCount val="5"/>
                <c:pt idx="0">
                  <c:v>0</c:v>
                </c:pt>
                <c:pt idx="1">
                  <c:v>0.02</c:v>
                </c:pt>
                <c:pt idx="2">
                  <c:v>7.0000000000000007E-2</c:v>
                </c:pt>
                <c:pt idx="3">
                  <c:v>0.23</c:v>
                </c:pt>
                <c:pt idx="4">
                  <c:v>0.73</c:v>
                </c:pt>
              </c:numCache>
            </c:numRef>
          </c:val>
          <c:extLst>
            <c:ext xmlns:c16="http://schemas.microsoft.com/office/drawing/2014/chart" uri="{C3380CC4-5D6E-409C-BE32-E72D297353CC}">
              <c16:uniqueId val="{00000005-546B-46F4-AA38-B9D3754B91A4}"/>
            </c:ext>
          </c:extLst>
        </c:ser>
        <c:ser>
          <c:idx val="2"/>
          <c:order val="2"/>
          <c:tx>
            <c:strRef>
              <c:f>'Ark1'!$D$1</c:f>
              <c:strCache>
                <c:ptCount val="1"/>
                <c:pt idx="0">
                  <c:v>2016</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nb-NO"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Sverige</c:v>
                </c:pt>
                <c:pt idx="2">
                  <c:v>Utenfor Europa</c:v>
                </c:pt>
                <c:pt idx="3">
                  <c:v>Annet land i Europa</c:v>
                </c:pt>
                <c:pt idx="4">
                  <c:v>Norge</c:v>
                </c:pt>
              </c:strCache>
            </c:strRef>
          </c:cat>
          <c:val>
            <c:numRef>
              <c:f>'Ark1'!$D$2:$D$6</c:f>
              <c:numCache>
                <c:formatCode>0%</c:formatCode>
                <c:ptCount val="5"/>
                <c:pt idx="0">
                  <c:v>0.01</c:v>
                </c:pt>
                <c:pt idx="1">
                  <c:v>6.7000000000000004E-2</c:v>
                </c:pt>
                <c:pt idx="2">
                  <c:v>6.0999999999999999E-2</c:v>
                </c:pt>
                <c:pt idx="3">
                  <c:v>0.21299999999999999</c:v>
                </c:pt>
                <c:pt idx="4">
                  <c:v>0.71900000000000008</c:v>
                </c:pt>
              </c:numCache>
            </c:numRef>
          </c:val>
          <c:extLst>
            <c:ext xmlns:c16="http://schemas.microsoft.com/office/drawing/2014/chart" uri="{C3380CC4-5D6E-409C-BE32-E72D297353CC}">
              <c16:uniqueId val="{00000006-546B-46F4-AA38-B9D3754B91A4}"/>
            </c:ext>
          </c:extLst>
        </c:ser>
        <c:ser>
          <c:idx val="3"/>
          <c:order val="3"/>
          <c:tx>
            <c:strRef>
              <c:f>'Ark1'!$E$1</c:f>
              <c:strCache>
                <c:ptCount val="1"/>
                <c:pt idx="0">
                  <c:v>2018</c:v>
                </c:pt>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Sverige</c:v>
                </c:pt>
                <c:pt idx="2">
                  <c:v>Utenfor Europa</c:v>
                </c:pt>
                <c:pt idx="3">
                  <c:v>Annet land i Europa</c:v>
                </c:pt>
                <c:pt idx="4">
                  <c:v>Norge</c:v>
                </c:pt>
              </c:strCache>
            </c:strRef>
          </c:cat>
          <c:val>
            <c:numRef>
              <c:f>'Ark1'!$E$2:$E$6</c:f>
              <c:numCache>
                <c:formatCode>0%</c:formatCode>
                <c:ptCount val="5"/>
                <c:pt idx="0">
                  <c:v>0</c:v>
                </c:pt>
                <c:pt idx="1">
                  <c:v>5.6000000000000001E-2</c:v>
                </c:pt>
                <c:pt idx="2">
                  <c:v>6.8000000000000005E-2</c:v>
                </c:pt>
                <c:pt idx="3">
                  <c:v>0.215</c:v>
                </c:pt>
                <c:pt idx="4">
                  <c:v>0.70199999999999996</c:v>
                </c:pt>
              </c:numCache>
            </c:numRef>
          </c:val>
          <c:extLst>
            <c:ext xmlns:c16="http://schemas.microsoft.com/office/drawing/2014/chart" uri="{C3380CC4-5D6E-409C-BE32-E72D297353CC}">
              <c16:uniqueId val="{00000007-546B-46F4-AA38-B9D3754B91A4}"/>
            </c:ext>
          </c:extLst>
        </c:ser>
        <c:ser>
          <c:idx val="4"/>
          <c:order val="4"/>
          <c:tx>
            <c:strRef>
              <c:f>'Ark1'!$F$1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Sverige</c:v>
                </c:pt>
                <c:pt idx="2">
                  <c:v>Utenfor Europa</c:v>
                </c:pt>
                <c:pt idx="3">
                  <c:v>Annet land i Europa</c:v>
                </c:pt>
                <c:pt idx="4">
                  <c:v>Norge</c:v>
                </c:pt>
              </c:strCache>
            </c:strRef>
          </c:cat>
          <c:val>
            <c:numRef>
              <c:f>'Ark1'!$F$2:$F$6</c:f>
              <c:numCache>
                <c:formatCode>0%</c:formatCode>
                <c:ptCount val="5"/>
                <c:pt idx="0">
                  <c:v>0</c:v>
                </c:pt>
                <c:pt idx="1">
                  <c:v>0.08</c:v>
                </c:pt>
                <c:pt idx="2">
                  <c:v>0.08</c:v>
                </c:pt>
                <c:pt idx="3">
                  <c:v>0.19</c:v>
                </c:pt>
                <c:pt idx="4">
                  <c:v>0.67</c:v>
                </c:pt>
              </c:numCache>
            </c:numRef>
          </c:val>
          <c:extLst>
            <c:ext xmlns:c16="http://schemas.microsoft.com/office/drawing/2014/chart" uri="{C3380CC4-5D6E-409C-BE32-E72D297353CC}">
              <c16:uniqueId val="{00000004-DA10-40D6-B785-E0580237EEAB}"/>
            </c:ext>
          </c:extLst>
        </c:ser>
        <c:dLbls>
          <c:dLblPos val="inEnd"/>
          <c:showLegendKey val="0"/>
          <c:showVal val="1"/>
          <c:showCatName val="0"/>
          <c:showSerName val="0"/>
          <c:showPercent val="0"/>
          <c:showBubbleSize val="0"/>
        </c:dLbls>
        <c:gapWidth val="20"/>
        <c:axId val="537272192"/>
        <c:axId val="537273368"/>
      </c:barChart>
      <c:catAx>
        <c:axId val="537272192"/>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rgbClr val="333333"/>
                </a:solidFill>
                <a:latin typeface="+mn-lt"/>
                <a:ea typeface="+mn-ea"/>
                <a:cs typeface="+mn-cs"/>
              </a:defRPr>
            </a:pPr>
            <a:endParaRPr lang="nb-NO"/>
          </a:p>
        </c:txPr>
        <c:crossAx val="537273368"/>
        <c:crosses val="autoZero"/>
        <c:auto val="1"/>
        <c:lblAlgn val="ctr"/>
        <c:lblOffset val="100"/>
        <c:noMultiLvlLbl val="0"/>
      </c:catAx>
      <c:valAx>
        <c:axId val="537273368"/>
        <c:scaling>
          <c:orientation val="minMax"/>
        </c:scaling>
        <c:delete val="1"/>
        <c:axPos val="b"/>
        <c:numFmt formatCode="0%" sourceLinked="1"/>
        <c:majorTickMark val="out"/>
        <c:minorTickMark val="none"/>
        <c:tickLblPos val="nextTo"/>
        <c:crossAx val="537272192"/>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800"/>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1100" b="0" i="0" u="none" strike="noStrike" kern="1200" spc="0" baseline="0" noProof="0">
                <a:solidFill>
                  <a:schemeClr val="tx1">
                    <a:lumMod val="65000"/>
                    <a:lumOff val="35000"/>
                  </a:schemeClr>
                </a:solidFill>
                <a:latin typeface="+mn-lt"/>
                <a:ea typeface="+mn-ea"/>
                <a:cs typeface="+mn-cs"/>
              </a:defRPr>
            </a:pPr>
            <a:r>
              <a:rPr lang="nb-NO" sz="1100" noProof="0" dirty="0"/>
              <a:t>Har du planer om å dra på ferie- eller fritidsreise i vinter forøvrig, </a:t>
            </a:r>
            <a:r>
              <a:rPr lang="nb-NO" sz="1100" noProof="0" dirty="0" err="1"/>
              <a:t>dvs</a:t>
            </a:r>
            <a:r>
              <a:rPr lang="nb-NO" sz="1100" noProof="0" dirty="0"/>
              <a:t> i perioden januar og fram til påske?</a:t>
            </a:r>
          </a:p>
        </c:rich>
      </c:tx>
      <c:layout>
        <c:manualLayout>
          <c:xMode val="edge"/>
          <c:yMode val="edge"/>
          <c:x val="3.728829863088081E-2"/>
          <c:y val="9.7971668252116978E-2"/>
        </c:manualLayout>
      </c:layout>
      <c:overlay val="0"/>
      <c:spPr>
        <a:noFill/>
        <a:ln>
          <a:noFill/>
        </a:ln>
        <a:effectLst/>
      </c:spPr>
      <c:txPr>
        <a:bodyPr rot="0" spcFirstLastPara="1" vertOverflow="ellipsis" vert="horz" wrap="square" anchor="ctr" anchorCtr="1"/>
        <a:lstStyle/>
        <a:p>
          <a:pPr>
            <a:defRPr lang="nb-NO" sz="1100" b="0" i="0" u="none" strike="noStrike" kern="1200" spc="0" baseline="0" noProof="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2.5041622599495526E-2"/>
          <c:y val="0.14940679408447835"/>
          <c:w val="0.97155497276393732"/>
          <c:h val="0.53251049024887798"/>
        </c:manualLayout>
      </c:layout>
      <c:barChart>
        <c:barDir val="col"/>
        <c:grouping val="clustered"/>
        <c:varyColors val="0"/>
        <c:ser>
          <c:idx val="0"/>
          <c:order val="0"/>
          <c:tx>
            <c:strRef>
              <c:f>Sheet1!$B$1</c:f>
              <c:strCache>
                <c:ptCount val="1"/>
                <c:pt idx="0">
                  <c:v>2018</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C912-4B0F-B835-3958C754D183}"/>
              </c:ext>
            </c:extLst>
          </c:dPt>
          <c:dPt>
            <c:idx val="1"/>
            <c:invertIfNegative val="0"/>
            <c:bubble3D val="0"/>
            <c:spPr>
              <a:solidFill>
                <a:schemeClr val="tx1"/>
              </a:solidFill>
              <a:ln>
                <a:noFill/>
              </a:ln>
              <a:effectLst/>
            </c:spPr>
            <c:extLst>
              <c:ext xmlns:c16="http://schemas.microsoft.com/office/drawing/2014/chart" uri="{C3380CC4-5D6E-409C-BE32-E72D297353CC}">
                <c16:uniqueId val="{00000003-C912-4B0F-B835-3958C754D183}"/>
              </c:ext>
            </c:extLst>
          </c:dPt>
          <c:dPt>
            <c:idx val="2"/>
            <c:invertIfNegative val="0"/>
            <c:bubble3D val="0"/>
            <c:spPr>
              <a:solidFill>
                <a:schemeClr val="tx1"/>
              </a:solidFill>
              <a:ln>
                <a:noFill/>
              </a:ln>
              <a:effectLst/>
            </c:spPr>
            <c:extLst>
              <c:ext xmlns:c16="http://schemas.microsoft.com/office/drawing/2014/chart" uri="{C3380CC4-5D6E-409C-BE32-E72D297353CC}">
                <c16:uniqueId val="{00000005-C912-4B0F-B835-3958C754D183}"/>
              </c:ext>
            </c:extLst>
          </c:dPt>
          <c:dPt>
            <c:idx val="4"/>
            <c:invertIfNegative val="0"/>
            <c:bubble3D val="0"/>
            <c:spPr>
              <a:solidFill>
                <a:schemeClr val="tx1"/>
              </a:solidFill>
              <a:ln>
                <a:noFill/>
              </a:ln>
              <a:effectLst/>
            </c:spPr>
            <c:extLst>
              <c:ext xmlns:c16="http://schemas.microsoft.com/office/drawing/2014/chart" uri="{C3380CC4-5D6E-409C-BE32-E72D297353CC}">
                <c16:uniqueId val="{00000007-C912-4B0F-B835-3958C754D183}"/>
              </c:ext>
            </c:extLst>
          </c:dPt>
          <c:dPt>
            <c:idx val="5"/>
            <c:invertIfNegative val="0"/>
            <c:bubble3D val="0"/>
            <c:spPr>
              <a:solidFill>
                <a:schemeClr val="tx1"/>
              </a:solidFill>
              <a:ln>
                <a:noFill/>
              </a:ln>
              <a:effectLst/>
            </c:spPr>
            <c:extLst>
              <c:ext xmlns:c16="http://schemas.microsoft.com/office/drawing/2014/chart" uri="{C3380CC4-5D6E-409C-BE32-E72D297353CC}">
                <c16:uniqueId val="{00000009-C912-4B0F-B835-3958C754D183}"/>
              </c:ext>
            </c:extLst>
          </c:dPt>
          <c:dPt>
            <c:idx val="6"/>
            <c:invertIfNegative val="0"/>
            <c:bubble3D val="0"/>
            <c:spPr>
              <a:solidFill>
                <a:schemeClr val="tx1"/>
              </a:solidFill>
              <a:ln>
                <a:noFill/>
              </a:ln>
              <a:effectLst/>
            </c:spPr>
            <c:extLst>
              <c:ext xmlns:c16="http://schemas.microsoft.com/office/drawing/2014/chart" uri="{C3380CC4-5D6E-409C-BE32-E72D297353CC}">
                <c16:uniqueId val="{0000000B-C912-4B0F-B835-3958C754D18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Ja, flere helger før jul, dvs i nov-des</c:v>
                </c:pt>
                <c:pt idx="1">
                  <c:v>Ja, en helg før jul, dvs i nov-des</c:v>
                </c:pt>
                <c:pt idx="2">
                  <c:v>Ja, én uke eller lengre før jul, nov-des</c:v>
                </c:pt>
                <c:pt idx="3">
                  <c:v>Ja, en helg i perioden jan-mars, dvs før påske</c:v>
                </c:pt>
                <c:pt idx="4">
                  <c:v>Ja, flere helger i perioden jan-mars, dvs før påske</c:v>
                </c:pt>
                <c:pt idx="5">
                  <c:v>Ja, i vinterferien </c:v>
                </c:pt>
                <c:pt idx="6">
                  <c:v>Ja, én uke eller lengre utenom vinterferieuken i perioden jan-mars, dvs før påske</c:v>
                </c:pt>
                <c:pt idx="7">
                  <c:v>Nei </c:v>
                </c:pt>
                <c:pt idx="8">
                  <c:v>Vet ikke </c:v>
                </c:pt>
              </c:strCache>
            </c:strRef>
          </c:cat>
          <c:val>
            <c:numRef>
              <c:f>Sheet1!$B$2:$B$10</c:f>
              <c:numCache>
                <c:formatCode>0.00%</c:formatCode>
                <c:ptCount val="9"/>
                <c:pt idx="0">
                  <c:v>5.8000000000000003E-2</c:v>
                </c:pt>
                <c:pt idx="1">
                  <c:v>8.5999999999999993E-2</c:v>
                </c:pt>
                <c:pt idx="2">
                  <c:v>3.5000000000000003E-2</c:v>
                </c:pt>
                <c:pt idx="3" formatCode="0%">
                  <c:v>0.14599999999999999</c:v>
                </c:pt>
                <c:pt idx="4" formatCode="0%">
                  <c:v>0.14099999999999999</c:v>
                </c:pt>
                <c:pt idx="5" formatCode="0%">
                  <c:v>0.09</c:v>
                </c:pt>
                <c:pt idx="6" formatCode="0%">
                  <c:v>0.11899999999999999</c:v>
                </c:pt>
                <c:pt idx="7" formatCode="0%">
                  <c:v>0.38600000000000001</c:v>
                </c:pt>
                <c:pt idx="8" formatCode="0%">
                  <c:v>0.121</c:v>
                </c:pt>
              </c:numCache>
            </c:numRef>
          </c:val>
          <c:extLst>
            <c:ext xmlns:c16="http://schemas.microsoft.com/office/drawing/2014/chart" uri="{C3380CC4-5D6E-409C-BE32-E72D297353CC}">
              <c16:uniqueId val="{0000000C-C912-4B0F-B835-3958C754D183}"/>
            </c:ext>
          </c:extLst>
        </c:ser>
        <c:ser>
          <c:idx val="1"/>
          <c:order val="1"/>
          <c:tx>
            <c:strRef>
              <c:f>Sheet1!$C$1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Ja, flere helger før jul, dvs i nov-des</c:v>
                </c:pt>
                <c:pt idx="1">
                  <c:v>Ja, en helg før jul, dvs i nov-des</c:v>
                </c:pt>
                <c:pt idx="2">
                  <c:v>Ja, én uke eller lengre før jul, nov-des</c:v>
                </c:pt>
                <c:pt idx="3">
                  <c:v>Ja, en helg i perioden jan-mars, dvs før påske</c:v>
                </c:pt>
                <c:pt idx="4">
                  <c:v>Ja, flere helger i perioden jan-mars, dvs før påske</c:v>
                </c:pt>
                <c:pt idx="5">
                  <c:v>Ja, i vinterferien </c:v>
                </c:pt>
                <c:pt idx="6">
                  <c:v>Ja, én uke eller lengre utenom vinterferieuken i perioden jan-mars, dvs før påske</c:v>
                </c:pt>
                <c:pt idx="7">
                  <c:v>Nei </c:v>
                </c:pt>
                <c:pt idx="8">
                  <c:v>Vet ikke </c:v>
                </c:pt>
              </c:strCache>
            </c:strRef>
          </c:cat>
          <c:val>
            <c:numRef>
              <c:f>Sheet1!$C$2:$C$10</c:f>
              <c:numCache>
                <c:formatCode>0%</c:formatCode>
                <c:ptCount val="9"/>
                <c:pt idx="0">
                  <c:v>0.05</c:v>
                </c:pt>
                <c:pt idx="1">
                  <c:v>0.11</c:v>
                </c:pt>
                <c:pt idx="2">
                  <c:v>0.05</c:v>
                </c:pt>
                <c:pt idx="3">
                  <c:v>0.14000000000000001</c:v>
                </c:pt>
                <c:pt idx="4">
                  <c:v>0.12</c:v>
                </c:pt>
                <c:pt idx="5">
                  <c:v>0.08</c:v>
                </c:pt>
                <c:pt idx="6">
                  <c:v>0.16</c:v>
                </c:pt>
                <c:pt idx="7">
                  <c:v>0.39</c:v>
                </c:pt>
                <c:pt idx="8">
                  <c:v>0.11</c:v>
                </c:pt>
              </c:numCache>
            </c:numRef>
          </c:val>
          <c:extLst>
            <c:ext xmlns:c16="http://schemas.microsoft.com/office/drawing/2014/chart" uri="{C3380CC4-5D6E-409C-BE32-E72D297353CC}">
              <c16:uniqueId val="{0000000C-BF7D-4420-92E3-39E1DE189D30}"/>
            </c:ext>
          </c:extLst>
        </c:ser>
        <c:dLbls>
          <c:showLegendKey val="0"/>
          <c:showVal val="0"/>
          <c:showCatName val="0"/>
          <c:showSerName val="0"/>
          <c:showPercent val="0"/>
          <c:showBubbleSize val="0"/>
        </c:dLbls>
        <c:gapWidth val="219"/>
        <c:overlap val="-27"/>
        <c:axId val="556605288"/>
        <c:axId val="556593528"/>
      </c:barChart>
      <c:catAx>
        <c:axId val="55660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556593528"/>
        <c:crosses val="autoZero"/>
        <c:auto val="1"/>
        <c:lblAlgn val="ctr"/>
        <c:lblOffset val="100"/>
        <c:noMultiLvlLbl val="0"/>
      </c:catAx>
      <c:valAx>
        <c:axId val="556593528"/>
        <c:scaling>
          <c:orientation val="minMax"/>
        </c:scaling>
        <c:delete val="1"/>
        <c:axPos val="l"/>
        <c:numFmt formatCode="0%" sourceLinked="0"/>
        <c:majorTickMark val="none"/>
        <c:minorTickMark val="none"/>
        <c:tickLblPos val="nextTo"/>
        <c:crossAx val="556605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088530893623478"/>
          <c:y val="2.3611438491640262E-2"/>
          <c:w val="0.78947408343130876"/>
          <c:h val="0.86119531220996026"/>
        </c:manualLayout>
      </c:layout>
      <c:barChart>
        <c:barDir val="bar"/>
        <c:grouping val="clustered"/>
        <c:varyColors val="0"/>
        <c:ser>
          <c:idx val="3"/>
          <c:order val="3"/>
          <c:tx>
            <c:strRef>
              <c:f>'Ark1'!$E$1</c:f>
              <c:strCache>
                <c:ptCount val="1"/>
                <c:pt idx="0">
                  <c:v>2018</c:v>
                </c:pt>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Sverige</c:v>
                </c:pt>
                <c:pt idx="2">
                  <c:v>Utenfor Europa</c:v>
                </c:pt>
                <c:pt idx="3">
                  <c:v>Annet land i Europa</c:v>
                </c:pt>
                <c:pt idx="4">
                  <c:v>Norge</c:v>
                </c:pt>
              </c:strCache>
            </c:strRef>
          </c:cat>
          <c:val>
            <c:numRef>
              <c:f>'Ark1'!$E$2:$E$6</c:f>
              <c:numCache>
                <c:formatCode>0%</c:formatCode>
                <c:ptCount val="5"/>
                <c:pt idx="0">
                  <c:v>0.05</c:v>
                </c:pt>
                <c:pt idx="1">
                  <c:v>7.0000000000000007E-2</c:v>
                </c:pt>
                <c:pt idx="2">
                  <c:v>0.12</c:v>
                </c:pt>
                <c:pt idx="3">
                  <c:v>0.42</c:v>
                </c:pt>
                <c:pt idx="4">
                  <c:v>0.5</c:v>
                </c:pt>
              </c:numCache>
            </c:numRef>
          </c:val>
          <c:extLst>
            <c:ext xmlns:c16="http://schemas.microsoft.com/office/drawing/2014/chart" uri="{C3380CC4-5D6E-409C-BE32-E72D297353CC}">
              <c16:uniqueId val="{00000000-64CA-4B3F-AFC4-05784722DC19}"/>
            </c:ext>
          </c:extLst>
        </c:ser>
        <c:ser>
          <c:idx val="4"/>
          <c:order val="4"/>
          <c:tx>
            <c:strRef>
              <c:f>'Ark1'!$F$1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Sverige</c:v>
                </c:pt>
                <c:pt idx="2">
                  <c:v>Utenfor Europa</c:v>
                </c:pt>
                <c:pt idx="3">
                  <c:v>Annet land i Europa</c:v>
                </c:pt>
                <c:pt idx="4">
                  <c:v>Norge</c:v>
                </c:pt>
              </c:strCache>
            </c:strRef>
          </c:cat>
          <c:val>
            <c:numRef>
              <c:f>'Ark1'!$F$2:$F$6</c:f>
              <c:numCache>
                <c:formatCode>0%</c:formatCode>
                <c:ptCount val="5"/>
                <c:pt idx="0">
                  <c:v>0.06</c:v>
                </c:pt>
                <c:pt idx="1">
                  <c:v>0.09</c:v>
                </c:pt>
                <c:pt idx="2">
                  <c:v>0.11</c:v>
                </c:pt>
                <c:pt idx="3">
                  <c:v>0.4</c:v>
                </c:pt>
                <c:pt idx="4">
                  <c:v>0.49</c:v>
                </c:pt>
              </c:numCache>
            </c:numRef>
          </c:val>
          <c:extLst>
            <c:ext xmlns:c16="http://schemas.microsoft.com/office/drawing/2014/chart" uri="{C3380CC4-5D6E-409C-BE32-E72D297353CC}">
              <c16:uniqueId val="{00000001-64CA-4B3F-AFC4-05784722DC19}"/>
            </c:ext>
          </c:extLst>
        </c:ser>
        <c:dLbls>
          <c:dLblPos val="inEnd"/>
          <c:showLegendKey val="0"/>
          <c:showVal val="1"/>
          <c:showCatName val="0"/>
          <c:showSerName val="0"/>
          <c:showPercent val="0"/>
          <c:showBubbleSize val="0"/>
        </c:dLbls>
        <c:gapWidth val="20"/>
        <c:axId val="328677800"/>
        <c:axId val="328678584"/>
        <c:extLst>
          <c:ext xmlns:c15="http://schemas.microsoft.com/office/drawing/2012/chart" uri="{02D57815-91ED-43cb-92C2-25804820EDAC}">
            <c15:filteredBarSeries>
              <c15:ser>
                <c:idx val="0"/>
                <c:order val="0"/>
                <c:tx>
                  <c:strRef>
                    <c:extLst>
                      <c:ext uri="{02D57815-91ED-43cb-92C2-25804820EDAC}">
                        <c15:formulaRef>
                          <c15:sqref>'Ark1'!$B$1</c15:sqref>
                        </c15:formulaRef>
                      </c:ext>
                    </c:extLst>
                    <c:strCache>
                      <c:ptCount val="1"/>
                      <c:pt idx="0">
                        <c:v>2014</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2AD7-4B03-8F89-A5A74E42B2B0}"/>
                    </c:ext>
                  </c:extLst>
                </c:dPt>
                <c:dPt>
                  <c:idx val="1"/>
                  <c:invertIfNegative val="0"/>
                  <c:bubble3D val="0"/>
                  <c:extLst>
                    <c:ext xmlns:c16="http://schemas.microsoft.com/office/drawing/2014/chart" uri="{C3380CC4-5D6E-409C-BE32-E72D297353CC}">
                      <c16:uniqueId val="{00000001-2AD7-4B03-8F89-A5A74E42B2B0}"/>
                    </c:ext>
                  </c:extLst>
                </c:dPt>
                <c:dPt>
                  <c:idx val="2"/>
                  <c:invertIfNegative val="0"/>
                  <c:bubble3D val="0"/>
                  <c:extLst>
                    <c:ext xmlns:c16="http://schemas.microsoft.com/office/drawing/2014/chart" uri="{C3380CC4-5D6E-409C-BE32-E72D297353CC}">
                      <c16:uniqueId val="{00000002-2AD7-4B03-8F89-A5A74E42B2B0}"/>
                    </c:ext>
                  </c:extLst>
                </c:dPt>
                <c:dPt>
                  <c:idx val="3"/>
                  <c:invertIfNegative val="0"/>
                  <c:bubble3D val="0"/>
                  <c:extLst>
                    <c:ext xmlns:c16="http://schemas.microsoft.com/office/drawing/2014/chart" uri="{C3380CC4-5D6E-409C-BE32-E72D297353CC}">
                      <c16:uniqueId val="{00000003-2AD7-4B03-8F89-A5A74E42B2B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'Ark1'!$A$2:$A$6</c15:sqref>
                        </c15:formulaRef>
                      </c:ext>
                    </c:extLst>
                    <c:strCache>
                      <c:ptCount val="5"/>
                      <c:pt idx="0">
                        <c:v>Vet ikke</c:v>
                      </c:pt>
                      <c:pt idx="1">
                        <c:v>Sverige</c:v>
                      </c:pt>
                      <c:pt idx="2">
                        <c:v>Utenfor Europa</c:v>
                      </c:pt>
                      <c:pt idx="3">
                        <c:v>Annet land i Europa</c:v>
                      </c:pt>
                      <c:pt idx="4">
                        <c:v>Norge</c:v>
                      </c:pt>
                    </c:strCache>
                  </c:strRef>
                </c:cat>
                <c:val>
                  <c:numRef>
                    <c:extLst>
                      <c:ext uri="{02D57815-91ED-43cb-92C2-25804820EDAC}">
                        <c15:formulaRef>
                          <c15:sqref>'Ark1'!$B$2:$B$6</c15:sqref>
                        </c15:formulaRef>
                      </c:ext>
                    </c:extLst>
                    <c:numCache>
                      <c:formatCode>0%</c:formatCode>
                      <c:ptCount val="5"/>
                      <c:pt idx="0">
                        <c:v>1.8000000000000002E-2</c:v>
                      </c:pt>
                      <c:pt idx="1">
                        <c:v>8.6999999999999994E-2</c:v>
                      </c:pt>
                      <c:pt idx="2">
                        <c:v>0.124</c:v>
                      </c:pt>
                      <c:pt idx="3">
                        <c:v>0.40500000000000003</c:v>
                      </c:pt>
                      <c:pt idx="4">
                        <c:v>0.55700000000000005</c:v>
                      </c:pt>
                    </c:numCache>
                  </c:numRef>
                </c:val>
                <c:extLst>
                  <c:ext xmlns:c16="http://schemas.microsoft.com/office/drawing/2014/chart" uri="{C3380CC4-5D6E-409C-BE32-E72D297353CC}">
                    <c16:uniqueId val="{00000004-2AD7-4B03-8F89-A5A74E42B2B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'Ark1'!$C$1</c15:sqref>
                        </c15:formulaRef>
                      </c:ext>
                    </c:extLst>
                    <c:strCache>
                      <c:ptCount val="1"/>
                      <c:pt idx="0">
                        <c:v>2015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Vet ikke</c:v>
                      </c:pt>
                      <c:pt idx="1">
                        <c:v>Sverige</c:v>
                      </c:pt>
                      <c:pt idx="2">
                        <c:v>Utenfor Europa</c:v>
                      </c:pt>
                      <c:pt idx="3">
                        <c:v>Annet land i Europa</c:v>
                      </c:pt>
                      <c:pt idx="4">
                        <c:v>Norge</c:v>
                      </c:pt>
                    </c:strCache>
                  </c:strRef>
                </c:cat>
                <c:val>
                  <c:numRef>
                    <c:extLst xmlns:c15="http://schemas.microsoft.com/office/drawing/2012/chart">
                      <c:ext xmlns:c15="http://schemas.microsoft.com/office/drawing/2012/chart" uri="{02D57815-91ED-43cb-92C2-25804820EDAC}">
                        <c15:formulaRef>
                          <c15:sqref>'Ark1'!$C$2:$C$6</c15:sqref>
                        </c15:formulaRef>
                      </c:ext>
                    </c:extLst>
                    <c:numCache>
                      <c:formatCode>0%</c:formatCode>
                      <c:ptCount val="5"/>
                      <c:pt idx="0">
                        <c:v>1.6E-2</c:v>
                      </c:pt>
                      <c:pt idx="1">
                        <c:v>7.9000000000000001E-2</c:v>
                      </c:pt>
                      <c:pt idx="2">
                        <c:v>8.8000000000000009E-2</c:v>
                      </c:pt>
                      <c:pt idx="3">
                        <c:v>0.433</c:v>
                      </c:pt>
                      <c:pt idx="4">
                        <c:v>0.58899999999999997</c:v>
                      </c:pt>
                    </c:numCache>
                  </c:numRef>
                </c:val>
                <c:extLst xmlns:c15="http://schemas.microsoft.com/office/drawing/2012/chart">
                  <c:ext xmlns:c16="http://schemas.microsoft.com/office/drawing/2014/chart" uri="{C3380CC4-5D6E-409C-BE32-E72D297353CC}">
                    <c16:uniqueId val="{00000005-2AD7-4B03-8F89-A5A74E42B2B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'Ark1'!$D$1</c15:sqref>
                        </c15:formulaRef>
                      </c:ext>
                    </c:extLst>
                    <c:strCache>
                      <c:ptCount val="1"/>
                      <c:pt idx="0">
                        <c:v>2016</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nb-NO"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Vet ikke</c:v>
                      </c:pt>
                      <c:pt idx="1">
                        <c:v>Sverige</c:v>
                      </c:pt>
                      <c:pt idx="2">
                        <c:v>Utenfor Europa</c:v>
                      </c:pt>
                      <c:pt idx="3">
                        <c:v>Annet land i Europa</c:v>
                      </c:pt>
                      <c:pt idx="4">
                        <c:v>Norge</c:v>
                      </c:pt>
                    </c:strCache>
                  </c:strRef>
                </c:cat>
                <c:val>
                  <c:numRef>
                    <c:extLst xmlns:c15="http://schemas.microsoft.com/office/drawing/2012/chart">
                      <c:ext xmlns:c15="http://schemas.microsoft.com/office/drawing/2012/chart" uri="{02D57815-91ED-43cb-92C2-25804820EDAC}">
                        <c15:formulaRef>
                          <c15:sqref>'Ark1'!$D$2:$D$6</c15:sqref>
                        </c15:formulaRef>
                      </c:ext>
                    </c:extLst>
                    <c:numCache>
                      <c:formatCode>0%</c:formatCode>
                      <c:ptCount val="5"/>
                      <c:pt idx="0">
                        <c:v>0.01</c:v>
                      </c:pt>
                      <c:pt idx="1">
                        <c:v>0.1</c:v>
                      </c:pt>
                      <c:pt idx="2">
                        <c:v>0.12</c:v>
                      </c:pt>
                      <c:pt idx="3">
                        <c:v>0.46</c:v>
                      </c:pt>
                      <c:pt idx="4">
                        <c:v>0.48</c:v>
                      </c:pt>
                    </c:numCache>
                  </c:numRef>
                </c:val>
                <c:extLst xmlns:c15="http://schemas.microsoft.com/office/drawing/2012/chart">
                  <c:ext xmlns:c16="http://schemas.microsoft.com/office/drawing/2014/chart" uri="{C3380CC4-5D6E-409C-BE32-E72D297353CC}">
                    <c16:uniqueId val="{00000006-2AD7-4B03-8F89-A5A74E42B2B0}"/>
                  </c:ext>
                </c:extLst>
              </c15:ser>
            </c15:filteredBarSeries>
          </c:ext>
        </c:extLst>
      </c:barChart>
      <c:catAx>
        <c:axId val="32867780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rgbClr val="333333"/>
                </a:solidFill>
                <a:latin typeface="+mn-lt"/>
                <a:ea typeface="+mn-ea"/>
                <a:cs typeface="+mn-cs"/>
              </a:defRPr>
            </a:pPr>
            <a:endParaRPr lang="nb-NO"/>
          </a:p>
        </c:txPr>
        <c:crossAx val="328678584"/>
        <c:crosses val="autoZero"/>
        <c:auto val="1"/>
        <c:lblAlgn val="ctr"/>
        <c:lblOffset val="100"/>
        <c:noMultiLvlLbl val="0"/>
      </c:catAx>
      <c:valAx>
        <c:axId val="328678584"/>
        <c:scaling>
          <c:orientation val="minMax"/>
        </c:scaling>
        <c:delete val="1"/>
        <c:axPos val="b"/>
        <c:numFmt formatCode="0%" sourceLinked="1"/>
        <c:majorTickMark val="out"/>
        <c:minorTickMark val="none"/>
        <c:tickLblPos val="nextTo"/>
        <c:crossAx val="328677800"/>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800"/>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dk1">
                <a:tint val="88500"/>
              </a:schemeClr>
            </a:solidFill>
            <a:ln>
              <a:noFill/>
            </a:ln>
            <a:effectLst/>
          </c:spPr>
          <c:invertIfNegative val="0"/>
          <c:dPt>
            <c:idx val="0"/>
            <c:invertIfNegative val="0"/>
            <c:bubble3D val="0"/>
            <c:spPr>
              <a:solidFill>
                <a:srgbClr val="D7B446"/>
              </a:solidFill>
              <a:ln>
                <a:noFill/>
              </a:ln>
              <a:effectLst/>
            </c:spPr>
            <c:extLst>
              <c:ext xmlns:c16="http://schemas.microsoft.com/office/drawing/2014/chart" uri="{C3380CC4-5D6E-409C-BE32-E72D297353CC}">
                <c16:uniqueId val="{0000000E-0AE9-4C64-AFE1-0816B8C1244D}"/>
              </c:ext>
            </c:extLst>
          </c:dPt>
          <c:dPt>
            <c:idx val="1"/>
            <c:invertIfNegative val="0"/>
            <c:bubble3D val="0"/>
            <c:spPr>
              <a:solidFill>
                <a:schemeClr val="tx1">
                  <a:lumMod val="75000"/>
                </a:schemeClr>
              </a:solidFill>
              <a:ln>
                <a:noFill/>
              </a:ln>
              <a:effectLst/>
            </c:spPr>
            <c:extLst>
              <c:ext xmlns:c16="http://schemas.microsoft.com/office/drawing/2014/chart" uri="{C3380CC4-5D6E-409C-BE32-E72D297353CC}">
                <c16:uniqueId val="{00000008-0AE9-4C64-AFE1-0816B8C1244D}"/>
              </c:ext>
            </c:extLst>
          </c:dPt>
          <c:dPt>
            <c:idx val="2"/>
            <c:invertIfNegative val="0"/>
            <c:bubble3D val="0"/>
            <c:spPr>
              <a:solidFill>
                <a:srgbClr val="D7B446"/>
              </a:solidFill>
              <a:ln>
                <a:noFill/>
              </a:ln>
              <a:effectLst/>
            </c:spPr>
            <c:extLst>
              <c:ext xmlns:c16="http://schemas.microsoft.com/office/drawing/2014/chart" uri="{C3380CC4-5D6E-409C-BE32-E72D297353CC}">
                <c16:uniqueId val="{0000000F-0AE9-4C64-AFE1-0816B8C1244D}"/>
              </c:ext>
            </c:extLst>
          </c:dPt>
          <c:dPt>
            <c:idx val="3"/>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10-0AE9-4C64-AFE1-0816B8C1244D}"/>
              </c:ext>
            </c:extLst>
          </c:dPt>
          <c:dPt>
            <c:idx val="4"/>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11-0AE9-4C64-AFE1-0816B8C1244D}"/>
              </c:ext>
            </c:extLst>
          </c:dPt>
          <c:dPt>
            <c:idx val="5"/>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12-0AE9-4C64-AFE1-0816B8C124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opplever at det har vært et økende fokus på temaet</c:v>
                </c:pt>
                <c:pt idx="1">
                  <c:v>Jeg opplever at det har vært et redusert fokus på temaet</c:v>
                </c:pt>
                <c:pt idx="2">
                  <c:v>Det har vært og det er et stort fokus på temaet</c:v>
                </c:pt>
                <c:pt idx="3">
                  <c:v>Det har vært og det er lite fokus på temaet</c:v>
                </c:pt>
                <c:pt idx="4">
                  <c:v>Har ikke julebord i jobbsammenheng</c:v>
                </c:pt>
                <c:pt idx="5">
                  <c:v>Vet ikke</c:v>
                </c:pt>
              </c:strCache>
            </c:strRef>
          </c:cat>
          <c:val>
            <c:numRef>
              <c:f>Sheet1!$B$2:$B$7</c:f>
              <c:numCache>
                <c:formatCode>0%</c:formatCode>
                <c:ptCount val="6"/>
                <c:pt idx="0">
                  <c:v>4.7542236790168106E-2</c:v>
                </c:pt>
                <c:pt idx="1">
                  <c:v>9.9868296852102106E-3</c:v>
                </c:pt>
                <c:pt idx="2">
                  <c:v>4.95550449536716E-2</c:v>
                </c:pt>
                <c:pt idx="3">
                  <c:v>0.37087724973787095</c:v>
                </c:pt>
                <c:pt idx="4">
                  <c:v>0.33135024959653697</c:v>
                </c:pt>
                <c:pt idx="5">
                  <c:v>0.18678107964708701</c:v>
                </c:pt>
              </c:numCache>
            </c:numRef>
          </c:val>
          <c:extLst>
            <c:ext xmlns:c16="http://schemas.microsoft.com/office/drawing/2014/chart" uri="{C3380CC4-5D6E-409C-BE32-E72D297353CC}">
              <c16:uniqueId val="{00000000-0AE9-4C64-AFE1-0816B8C1244D}"/>
            </c:ext>
          </c:extLst>
        </c:ser>
        <c:dLbls>
          <c:showLegendKey val="0"/>
          <c:showVal val="0"/>
          <c:showCatName val="0"/>
          <c:showSerName val="0"/>
          <c:showPercent val="0"/>
          <c:showBubbleSize val="0"/>
        </c:dLbls>
        <c:gapWidth val="219"/>
        <c:overlap val="-27"/>
        <c:axId val="834478160"/>
        <c:axId val="834480784"/>
      </c:barChart>
      <c:catAx>
        <c:axId val="83447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34480784"/>
        <c:crosses val="autoZero"/>
        <c:auto val="1"/>
        <c:lblAlgn val="ctr"/>
        <c:lblOffset val="100"/>
        <c:noMultiLvlLbl val="0"/>
      </c:catAx>
      <c:valAx>
        <c:axId val="834480784"/>
        <c:scaling>
          <c:orientation val="minMax"/>
        </c:scaling>
        <c:delete val="1"/>
        <c:axPos val="l"/>
        <c:numFmt formatCode="0%" sourceLinked="1"/>
        <c:majorTickMark val="none"/>
        <c:minorTickMark val="none"/>
        <c:tickLblPos val="nextTo"/>
        <c:crossAx val="83447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100" dirty="0"/>
              <a:t>Andelen</a:t>
            </a:r>
            <a:r>
              <a:rPr lang="nb-NO" sz="1100" baseline="0" dirty="0"/>
              <a:t> blant de som sier det er julebord i jobbsammenheng (n=480)</a:t>
            </a:r>
            <a:endParaRPr lang="en-US" sz="11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Sheet1!$B$1</c:f>
              <c:strCache>
                <c:ptCount val="1"/>
                <c:pt idx="0">
                  <c:v>2019</c:v>
                </c:pt>
              </c:strCache>
            </c:strRef>
          </c:tx>
          <c:spPr>
            <a:solidFill>
              <a:schemeClr val="dk1">
                <a:tint val="88500"/>
              </a:schemeClr>
            </a:solidFill>
            <a:ln>
              <a:noFill/>
            </a:ln>
            <a:effectLst/>
          </c:spPr>
          <c:invertIfNegative val="0"/>
          <c:dPt>
            <c:idx val="0"/>
            <c:invertIfNegative val="0"/>
            <c:bubble3D val="0"/>
            <c:spPr>
              <a:solidFill>
                <a:srgbClr val="D7B446"/>
              </a:solidFill>
              <a:ln>
                <a:noFill/>
              </a:ln>
              <a:effectLst/>
            </c:spPr>
            <c:extLst>
              <c:ext xmlns:c16="http://schemas.microsoft.com/office/drawing/2014/chart" uri="{C3380CC4-5D6E-409C-BE32-E72D297353CC}">
                <c16:uniqueId val="{00000001-2773-4502-8389-265666C507BD}"/>
              </c:ext>
            </c:extLst>
          </c:dPt>
          <c:dPt>
            <c:idx val="1"/>
            <c:invertIfNegative val="0"/>
            <c:bubble3D val="0"/>
            <c:spPr>
              <a:solidFill>
                <a:schemeClr val="tx1">
                  <a:lumMod val="75000"/>
                </a:schemeClr>
              </a:solidFill>
              <a:ln>
                <a:noFill/>
              </a:ln>
              <a:effectLst/>
            </c:spPr>
            <c:extLst>
              <c:ext xmlns:c16="http://schemas.microsoft.com/office/drawing/2014/chart" uri="{C3380CC4-5D6E-409C-BE32-E72D297353CC}">
                <c16:uniqueId val="{00000003-2773-4502-8389-265666C507BD}"/>
              </c:ext>
            </c:extLst>
          </c:dPt>
          <c:dPt>
            <c:idx val="2"/>
            <c:invertIfNegative val="0"/>
            <c:bubble3D val="0"/>
            <c:spPr>
              <a:solidFill>
                <a:srgbClr val="D7B446"/>
              </a:solidFill>
              <a:ln>
                <a:noFill/>
              </a:ln>
              <a:effectLst/>
            </c:spPr>
            <c:extLst>
              <c:ext xmlns:c16="http://schemas.microsoft.com/office/drawing/2014/chart" uri="{C3380CC4-5D6E-409C-BE32-E72D297353CC}">
                <c16:uniqueId val="{00000005-2773-4502-8389-265666C507BD}"/>
              </c:ext>
            </c:extLst>
          </c:dPt>
          <c:dPt>
            <c:idx val="3"/>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7-2773-4502-8389-265666C507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opplever at det har vært et økende fokus på temaet</c:v>
                </c:pt>
                <c:pt idx="1">
                  <c:v>Jeg opplever at det har vært et redusert fokus på temaet</c:v>
                </c:pt>
                <c:pt idx="2">
                  <c:v>Det har vært og det er et stort fokus på temaet</c:v>
                </c:pt>
                <c:pt idx="3">
                  <c:v>Det har vært og det er lite fokus på temaet</c:v>
                </c:pt>
              </c:strCache>
            </c:strRef>
          </c:cat>
          <c:val>
            <c:numRef>
              <c:f>Sheet1!$B$2:$B$5</c:f>
              <c:numCache>
                <c:formatCode>0%</c:formatCode>
                <c:ptCount val="4"/>
                <c:pt idx="0">
                  <c:v>0.1</c:v>
                </c:pt>
                <c:pt idx="1">
                  <c:v>0.02</c:v>
                </c:pt>
                <c:pt idx="2">
                  <c:v>0.1</c:v>
                </c:pt>
                <c:pt idx="3">
                  <c:v>0.78</c:v>
                </c:pt>
              </c:numCache>
            </c:numRef>
          </c:val>
          <c:extLst>
            <c:ext xmlns:c16="http://schemas.microsoft.com/office/drawing/2014/chart" uri="{C3380CC4-5D6E-409C-BE32-E72D297353CC}">
              <c16:uniqueId val="{0000000C-2773-4502-8389-265666C507BD}"/>
            </c:ext>
          </c:extLst>
        </c:ser>
        <c:dLbls>
          <c:showLegendKey val="0"/>
          <c:showVal val="0"/>
          <c:showCatName val="0"/>
          <c:showSerName val="0"/>
          <c:showPercent val="0"/>
          <c:showBubbleSize val="0"/>
        </c:dLbls>
        <c:gapWidth val="219"/>
        <c:overlap val="-27"/>
        <c:axId val="834478160"/>
        <c:axId val="834480784"/>
      </c:barChart>
      <c:catAx>
        <c:axId val="83447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34480784"/>
        <c:crosses val="autoZero"/>
        <c:auto val="1"/>
        <c:lblAlgn val="ctr"/>
        <c:lblOffset val="100"/>
        <c:noMultiLvlLbl val="0"/>
      </c:catAx>
      <c:valAx>
        <c:axId val="834480784"/>
        <c:scaling>
          <c:orientation val="minMax"/>
        </c:scaling>
        <c:delete val="1"/>
        <c:axPos val="l"/>
        <c:numFmt formatCode="0%" sourceLinked="1"/>
        <c:majorTickMark val="none"/>
        <c:minorTickMark val="none"/>
        <c:tickLblPos val="nextTo"/>
        <c:crossAx val="83447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tx1"/>
            </a:solidFill>
            <a:ln>
              <a:noFill/>
            </a:ln>
            <a:effectLst/>
          </c:spPr>
          <c:invertIfNegative val="0"/>
          <c:dPt>
            <c:idx val="0"/>
            <c:invertIfNegative val="0"/>
            <c:bubble3D val="0"/>
            <c:spPr>
              <a:solidFill>
                <a:srgbClr val="D7B446"/>
              </a:solidFill>
              <a:ln>
                <a:noFill/>
              </a:ln>
              <a:effectLst/>
            </c:spPr>
            <c:extLst>
              <c:ext xmlns:c16="http://schemas.microsoft.com/office/drawing/2014/chart" uri="{C3380CC4-5D6E-409C-BE32-E72D297353CC}">
                <c16:uniqueId val="{0000000E-0AE9-4C64-AFE1-0816B8C1244D}"/>
              </c:ext>
            </c:extLst>
          </c:dPt>
          <c:dPt>
            <c:idx val="1"/>
            <c:invertIfNegative val="0"/>
            <c:bubble3D val="0"/>
            <c:spPr>
              <a:solidFill>
                <a:srgbClr val="D7B446"/>
              </a:solidFill>
              <a:ln>
                <a:noFill/>
              </a:ln>
              <a:effectLst/>
            </c:spPr>
            <c:extLst>
              <c:ext xmlns:c16="http://schemas.microsoft.com/office/drawing/2014/chart" uri="{C3380CC4-5D6E-409C-BE32-E72D297353CC}">
                <c16:uniqueId val="{00000008-0AE9-4C64-AFE1-0816B8C124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 jeg selv</c:v>
                </c:pt>
                <c:pt idx="1">
                  <c:v>Ja, andre på jobben</c:v>
                </c:pt>
                <c:pt idx="2">
                  <c:v>Nei, jeg kjenner ikke til seksuell trakassering på julebord i regi av jobben</c:v>
                </c:pt>
                <c:pt idx="3">
                  <c:v>Vi hadde ikke julebord i 2018</c:v>
                </c:pt>
                <c:pt idx="4">
                  <c:v>Vet ikke</c:v>
                </c:pt>
                <c:pt idx="5">
                  <c:v>NA</c:v>
                </c:pt>
              </c:strCache>
            </c:strRef>
          </c:cat>
          <c:val>
            <c:numRef>
              <c:f>Sheet1!$B$2:$B$7</c:f>
              <c:numCache>
                <c:formatCode>0%</c:formatCode>
                <c:ptCount val="6"/>
                <c:pt idx="0">
                  <c:v>1.199325338847E-2</c:v>
                </c:pt>
                <c:pt idx="1">
                  <c:v>2.6965360468517701E-2</c:v>
                </c:pt>
                <c:pt idx="2">
                  <c:v>0.62529427531047299</c:v>
                </c:pt>
                <c:pt idx="3">
                  <c:v>0.19129476355734099</c:v>
                </c:pt>
                <c:pt idx="4">
                  <c:v>0.141346272506093</c:v>
                </c:pt>
                <c:pt idx="5">
                  <c:v>3.1060747691011499E-3</c:v>
                </c:pt>
              </c:numCache>
            </c:numRef>
          </c:val>
          <c:extLst>
            <c:ext xmlns:c16="http://schemas.microsoft.com/office/drawing/2014/chart" uri="{C3380CC4-5D6E-409C-BE32-E72D297353CC}">
              <c16:uniqueId val="{00000000-0AE9-4C64-AFE1-0816B8C1244D}"/>
            </c:ext>
          </c:extLst>
        </c:ser>
        <c:dLbls>
          <c:showLegendKey val="0"/>
          <c:showVal val="0"/>
          <c:showCatName val="0"/>
          <c:showSerName val="0"/>
          <c:showPercent val="0"/>
          <c:showBubbleSize val="0"/>
        </c:dLbls>
        <c:gapWidth val="219"/>
        <c:overlap val="-27"/>
        <c:axId val="834478160"/>
        <c:axId val="834480784"/>
      </c:barChart>
      <c:catAx>
        <c:axId val="83447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34480784"/>
        <c:crosses val="autoZero"/>
        <c:auto val="1"/>
        <c:lblAlgn val="ctr"/>
        <c:lblOffset val="100"/>
        <c:noMultiLvlLbl val="0"/>
      </c:catAx>
      <c:valAx>
        <c:axId val="834480784"/>
        <c:scaling>
          <c:orientation val="minMax"/>
        </c:scaling>
        <c:delete val="1"/>
        <c:axPos val="l"/>
        <c:numFmt formatCode="0%" sourceLinked="1"/>
        <c:majorTickMark val="none"/>
        <c:minorTickMark val="none"/>
        <c:tickLblPos val="nextTo"/>
        <c:crossAx val="83447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200" dirty="0"/>
              <a:t>Andelen</a:t>
            </a:r>
            <a:r>
              <a:rPr lang="nb-NO" sz="1200" baseline="0" dirty="0"/>
              <a:t> blant de som sier det var julebord på jobben 2018 (n=627)</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Sheet1!$B$1</c:f>
              <c:strCache>
                <c:ptCount val="1"/>
                <c:pt idx="0">
                  <c:v>2019</c:v>
                </c:pt>
              </c:strCache>
            </c:strRef>
          </c:tx>
          <c:spPr>
            <a:solidFill>
              <a:schemeClr val="dk1">
                <a:tint val="88500"/>
              </a:schemeClr>
            </a:solidFill>
            <a:ln>
              <a:noFill/>
            </a:ln>
            <a:effectLst/>
          </c:spPr>
          <c:invertIfNegative val="0"/>
          <c:dPt>
            <c:idx val="0"/>
            <c:invertIfNegative val="0"/>
            <c:bubble3D val="0"/>
            <c:spPr>
              <a:solidFill>
                <a:srgbClr val="D7B446"/>
              </a:solidFill>
              <a:ln>
                <a:noFill/>
              </a:ln>
              <a:effectLst/>
            </c:spPr>
            <c:extLst>
              <c:ext xmlns:c16="http://schemas.microsoft.com/office/drawing/2014/chart" uri="{C3380CC4-5D6E-409C-BE32-E72D297353CC}">
                <c16:uniqueId val="{00000001-8BF2-4B5D-AFB2-7CAEBDE59CC1}"/>
              </c:ext>
            </c:extLst>
          </c:dPt>
          <c:dPt>
            <c:idx val="1"/>
            <c:invertIfNegative val="0"/>
            <c:bubble3D val="0"/>
            <c:spPr>
              <a:solidFill>
                <a:srgbClr val="D7B446"/>
              </a:solidFill>
              <a:ln>
                <a:noFill/>
              </a:ln>
              <a:effectLst/>
            </c:spPr>
            <c:extLst>
              <c:ext xmlns:c16="http://schemas.microsoft.com/office/drawing/2014/chart" uri="{C3380CC4-5D6E-409C-BE32-E72D297353CC}">
                <c16:uniqueId val="{00000003-8BF2-4B5D-AFB2-7CAEBDE59CC1}"/>
              </c:ext>
            </c:extLst>
          </c:dPt>
          <c:dPt>
            <c:idx val="2"/>
            <c:invertIfNegative val="0"/>
            <c:bubble3D val="0"/>
            <c:spPr>
              <a:solidFill>
                <a:schemeClr val="tx1"/>
              </a:solidFill>
              <a:ln>
                <a:noFill/>
              </a:ln>
              <a:effectLst/>
            </c:spPr>
            <c:extLst>
              <c:ext xmlns:c16="http://schemas.microsoft.com/office/drawing/2014/chart" uri="{C3380CC4-5D6E-409C-BE32-E72D297353CC}">
                <c16:uniqueId val="{00000005-8BF2-4B5D-AFB2-7CAEBDE59C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jeg selv</c:v>
                </c:pt>
                <c:pt idx="1">
                  <c:v>Ja, andre på jobben</c:v>
                </c:pt>
                <c:pt idx="2">
                  <c:v>Nei, jeg kjenner ikke til seksuell trakassering på julebord i regi av jobben</c:v>
                </c:pt>
              </c:strCache>
            </c:strRef>
          </c:cat>
          <c:val>
            <c:numRef>
              <c:f>Sheet1!$B$2:$B$4</c:f>
              <c:numCache>
                <c:formatCode>0%</c:formatCode>
                <c:ptCount val="3"/>
                <c:pt idx="0">
                  <c:v>0.02</c:v>
                </c:pt>
                <c:pt idx="1">
                  <c:v>0.04</c:v>
                </c:pt>
                <c:pt idx="2">
                  <c:v>0.94</c:v>
                </c:pt>
              </c:numCache>
            </c:numRef>
          </c:val>
          <c:extLst>
            <c:ext xmlns:c16="http://schemas.microsoft.com/office/drawing/2014/chart" uri="{C3380CC4-5D6E-409C-BE32-E72D297353CC}">
              <c16:uniqueId val="{00000008-8BF2-4B5D-AFB2-7CAEBDE59CC1}"/>
            </c:ext>
          </c:extLst>
        </c:ser>
        <c:dLbls>
          <c:showLegendKey val="0"/>
          <c:showVal val="0"/>
          <c:showCatName val="0"/>
          <c:showSerName val="0"/>
          <c:showPercent val="0"/>
          <c:showBubbleSize val="0"/>
        </c:dLbls>
        <c:gapWidth val="219"/>
        <c:overlap val="-27"/>
        <c:axId val="834478160"/>
        <c:axId val="834480784"/>
      </c:barChart>
      <c:catAx>
        <c:axId val="83447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34480784"/>
        <c:crosses val="autoZero"/>
        <c:auto val="1"/>
        <c:lblAlgn val="ctr"/>
        <c:lblOffset val="100"/>
        <c:noMultiLvlLbl val="0"/>
      </c:catAx>
      <c:valAx>
        <c:axId val="834480784"/>
        <c:scaling>
          <c:orientation val="minMax"/>
        </c:scaling>
        <c:delete val="1"/>
        <c:axPos val="l"/>
        <c:numFmt formatCode="0%" sourceLinked="1"/>
        <c:majorTickMark val="none"/>
        <c:minorTickMark val="none"/>
        <c:tickLblPos val="nextTo"/>
        <c:crossAx val="83447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xMode val="edge"/>
          <c:yMode val="edge"/>
          <c:x val="4.7569951590252291E-2"/>
          <c:y val="0.15464778923491729"/>
          <c:w val="0.93006684012034746"/>
          <c:h val="0.56312554815551263"/>
        </c:manualLayout>
      </c:layout>
      <c:barChart>
        <c:barDir val="bar"/>
        <c:grouping val="clustered"/>
        <c:varyColors val="0"/>
        <c:ser>
          <c:idx val="0"/>
          <c:order val="0"/>
          <c:tx>
            <c:strRef>
              <c:f>'Ark1'!$B$1</c:f>
              <c:strCache>
                <c:ptCount val="1"/>
                <c:pt idx="0">
                  <c:v>2015</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3A6A-4087-9F96-21C5D48FB07D}"/>
              </c:ext>
            </c:extLst>
          </c:dPt>
          <c:dPt>
            <c:idx val="1"/>
            <c:invertIfNegative val="0"/>
            <c:bubble3D val="0"/>
            <c:extLst>
              <c:ext xmlns:c16="http://schemas.microsoft.com/office/drawing/2014/chart" uri="{C3380CC4-5D6E-409C-BE32-E72D297353CC}">
                <c16:uniqueId val="{00000001-3A6A-4087-9F96-21C5D48FB07D}"/>
              </c:ext>
            </c:extLst>
          </c:dPt>
          <c:dPt>
            <c:idx val="2"/>
            <c:invertIfNegative val="0"/>
            <c:bubble3D val="0"/>
            <c:extLst>
              <c:ext xmlns:c16="http://schemas.microsoft.com/office/drawing/2014/chart" uri="{C3380CC4-5D6E-409C-BE32-E72D297353CC}">
                <c16:uniqueId val="{00000002-3A6A-4087-9F96-21C5D48FB07D}"/>
              </c:ext>
            </c:extLst>
          </c:dPt>
          <c:dPt>
            <c:idx val="3"/>
            <c:invertIfNegative val="0"/>
            <c:bubble3D val="0"/>
            <c:extLst>
              <c:ext xmlns:c16="http://schemas.microsoft.com/office/drawing/2014/chart" uri="{C3380CC4-5D6E-409C-BE32-E72D297353CC}">
                <c16:uniqueId val="{00000003-3A6A-4087-9F96-21C5D48FB07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Vet ikke</c:v>
                </c:pt>
                <c:pt idx="1">
                  <c:v>Januar</c:v>
                </c:pt>
                <c:pt idx="2">
                  <c:v>November</c:v>
                </c:pt>
                <c:pt idx="3">
                  <c:v>Desember</c:v>
                </c:pt>
              </c:strCache>
            </c:strRef>
          </c:cat>
          <c:val>
            <c:numRef>
              <c:f>'Ark1'!$B$2:$B$5</c:f>
              <c:numCache>
                <c:formatCode>0%</c:formatCode>
                <c:ptCount val="4"/>
                <c:pt idx="0">
                  <c:v>0.08</c:v>
                </c:pt>
                <c:pt idx="1">
                  <c:v>0.05</c:v>
                </c:pt>
                <c:pt idx="2">
                  <c:v>0.34</c:v>
                </c:pt>
                <c:pt idx="3">
                  <c:v>0.71</c:v>
                </c:pt>
              </c:numCache>
            </c:numRef>
          </c:val>
          <c:extLst>
            <c:ext xmlns:c16="http://schemas.microsoft.com/office/drawing/2014/chart" uri="{C3380CC4-5D6E-409C-BE32-E72D297353CC}">
              <c16:uniqueId val="{00000004-3A6A-4087-9F96-21C5D48FB07D}"/>
            </c:ext>
          </c:extLst>
        </c:ser>
        <c:ser>
          <c:idx val="1"/>
          <c:order val="1"/>
          <c:tx>
            <c:strRef>
              <c:f>'Ark1'!$C$1</c:f>
              <c:strCache>
                <c:ptCount val="1"/>
                <c:pt idx="0">
                  <c:v>2016</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'Ark1'!$A$2:$A$5</c:f>
              <c:strCache>
                <c:ptCount val="4"/>
                <c:pt idx="0">
                  <c:v>Vet ikke</c:v>
                </c:pt>
                <c:pt idx="1">
                  <c:v>Januar</c:v>
                </c:pt>
                <c:pt idx="2">
                  <c:v>November</c:v>
                </c:pt>
                <c:pt idx="3">
                  <c:v>Desember</c:v>
                </c:pt>
              </c:strCache>
            </c:strRef>
          </c:cat>
          <c:val>
            <c:numRef>
              <c:f>'Ark1'!$C$2:$C$5</c:f>
              <c:numCache>
                <c:formatCode>0%</c:formatCode>
                <c:ptCount val="4"/>
                <c:pt idx="0">
                  <c:v>0.13</c:v>
                </c:pt>
                <c:pt idx="1">
                  <c:v>0.05</c:v>
                </c:pt>
                <c:pt idx="2">
                  <c:v>0.35</c:v>
                </c:pt>
                <c:pt idx="3">
                  <c:v>0.65</c:v>
                </c:pt>
              </c:numCache>
            </c:numRef>
          </c:val>
          <c:extLst>
            <c:ext xmlns:c16="http://schemas.microsoft.com/office/drawing/2014/chart" uri="{C3380CC4-5D6E-409C-BE32-E72D297353CC}">
              <c16:uniqueId val="{00000005-3A6A-4087-9F96-21C5D48FB07D}"/>
            </c:ext>
          </c:extLst>
        </c:ser>
        <c:ser>
          <c:idx val="2"/>
          <c:order val="2"/>
          <c:tx>
            <c:strRef>
              <c:f>'Ark1'!$D$1</c:f>
              <c:strCache>
                <c:ptCount val="1"/>
                <c:pt idx="0">
                  <c:v>2018</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'Ark1'!$A$2:$A$5</c:f>
              <c:strCache>
                <c:ptCount val="4"/>
                <c:pt idx="0">
                  <c:v>Vet ikke</c:v>
                </c:pt>
                <c:pt idx="1">
                  <c:v>Januar</c:v>
                </c:pt>
                <c:pt idx="2">
                  <c:v>November</c:v>
                </c:pt>
                <c:pt idx="3">
                  <c:v>Desember</c:v>
                </c:pt>
              </c:strCache>
            </c:strRef>
          </c:cat>
          <c:val>
            <c:numRef>
              <c:f>'Ark1'!$D$2:$D$5</c:f>
              <c:numCache>
                <c:formatCode>0%</c:formatCode>
                <c:ptCount val="4"/>
                <c:pt idx="0">
                  <c:v>0.04</c:v>
                </c:pt>
                <c:pt idx="1">
                  <c:v>0.08</c:v>
                </c:pt>
                <c:pt idx="2">
                  <c:v>0.46</c:v>
                </c:pt>
                <c:pt idx="3">
                  <c:v>0.66</c:v>
                </c:pt>
              </c:numCache>
            </c:numRef>
          </c:val>
          <c:extLst>
            <c:ext xmlns:c16="http://schemas.microsoft.com/office/drawing/2014/chart" uri="{C3380CC4-5D6E-409C-BE32-E72D297353CC}">
              <c16:uniqueId val="{00000006-3A6A-4087-9F96-21C5D48FB07D}"/>
            </c:ext>
          </c:extLst>
        </c:ser>
        <c:ser>
          <c:idx val="3"/>
          <c:order val="3"/>
          <c:tx>
            <c:strRef>
              <c:f>'Ark1'!$E$1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'Ark1'!$A$2:$A$5</c:f>
              <c:strCache>
                <c:ptCount val="4"/>
                <c:pt idx="0">
                  <c:v>Vet ikke</c:v>
                </c:pt>
                <c:pt idx="1">
                  <c:v>Januar</c:v>
                </c:pt>
                <c:pt idx="2">
                  <c:v>November</c:v>
                </c:pt>
                <c:pt idx="3">
                  <c:v>Desember</c:v>
                </c:pt>
              </c:strCache>
            </c:strRef>
          </c:cat>
          <c:val>
            <c:numRef>
              <c:f>'Ark1'!$E$2:$E$5</c:f>
              <c:numCache>
                <c:formatCode>0%</c:formatCode>
                <c:ptCount val="4"/>
                <c:pt idx="0">
                  <c:v>0.02</c:v>
                </c:pt>
                <c:pt idx="1">
                  <c:v>0.04</c:v>
                </c:pt>
                <c:pt idx="2">
                  <c:v>0.48</c:v>
                </c:pt>
                <c:pt idx="3">
                  <c:v>0.73</c:v>
                </c:pt>
              </c:numCache>
            </c:numRef>
          </c:val>
          <c:extLst>
            <c:ext xmlns:c16="http://schemas.microsoft.com/office/drawing/2014/chart" uri="{C3380CC4-5D6E-409C-BE32-E72D297353CC}">
              <c16:uniqueId val="{00000007-3A6A-4087-9F96-21C5D48FB07D}"/>
            </c:ext>
          </c:extLst>
        </c:ser>
        <c:dLbls>
          <c:dLblPos val="outEnd"/>
          <c:showLegendKey val="0"/>
          <c:showVal val="1"/>
          <c:showCatName val="0"/>
          <c:showSerName val="0"/>
          <c:showPercent val="0"/>
          <c:showBubbleSize val="0"/>
        </c:dLbls>
        <c:gapWidth val="20"/>
        <c:axId val="455039400"/>
        <c:axId val="455039792"/>
      </c:barChart>
      <c:catAx>
        <c:axId val="45503940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nb-NO"/>
          </a:p>
        </c:txPr>
        <c:crossAx val="455039792"/>
        <c:crosses val="autoZero"/>
        <c:auto val="1"/>
        <c:lblAlgn val="ctr"/>
        <c:lblOffset val="100"/>
        <c:noMultiLvlLbl val="0"/>
      </c:catAx>
      <c:valAx>
        <c:axId val="455039792"/>
        <c:scaling>
          <c:orientation val="minMax"/>
        </c:scaling>
        <c:delete val="1"/>
        <c:axPos val="b"/>
        <c:numFmt formatCode="0%" sourceLinked="1"/>
        <c:majorTickMark val="out"/>
        <c:minorTickMark val="none"/>
        <c:tickLblPos val="nextTo"/>
        <c:crossAx val="455039400"/>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800"/>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E69B-403A-976C-E337105888DC}"/>
              </c:ext>
            </c:extLst>
          </c:dPt>
          <c:dPt>
            <c:idx val="2"/>
            <c:invertIfNegative val="0"/>
            <c:bubble3D val="0"/>
            <c:spPr>
              <a:solidFill>
                <a:schemeClr val="tx1"/>
              </a:solidFill>
              <a:ln>
                <a:noFill/>
              </a:ln>
              <a:effectLst/>
            </c:spPr>
            <c:extLst>
              <c:ext xmlns:c16="http://schemas.microsoft.com/office/drawing/2014/chart" uri="{C3380CC4-5D6E-409C-BE32-E72D297353CC}">
                <c16:uniqueId val="{00000003-E69B-403A-976C-E337105888D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Nei</c:v>
                </c:pt>
                <c:pt idx="2">
                  <c:v>Ikke relevant/ jobber ikke</c:v>
                </c:pt>
              </c:strCache>
            </c:strRef>
          </c:cat>
          <c:val>
            <c:numRef>
              <c:f>Sheet1!$B$2:$B$4</c:f>
              <c:numCache>
                <c:formatCode>0%</c:formatCode>
                <c:ptCount val="3"/>
                <c:pt idx="0">
                  <c:v>0.69050732048790597</c:v>
                </c:pt>
                <c:pt idx="1">
                  <c:v>0.196315141551065</c:v>
                </c:pt>
                <c:pt idx="2">
                  <c:v>0.11</c:v>
                </c:pt>
              </c:numCache>
            </c:numRef>
          </c:val>
          <c:extLst>
            <c:ext xmlns:c16="http://schemas.microsoft.com/office/drawing/2014/chart" uri="{C3380CC4-5D6E-409C-BE32-E72D297353CC}">
              <c16:uniqueId val="{00000004-E69B-403A-976C-E337105888DC}"/>
            </c:ext>
          </c:extLst>
        </c:ser>
        <c:ser>
          <c:idx val="1"/>
          <c:order val="1"/>
          <c:tx>
            <c:strRef>
              <c:f>Sheet1!$C$1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Nei</c:v>
                </c:pt>
                <c:pt idx="2">
                  <c:v>Ikke relevant/ jobber ikke</c:v>
                </c:pt>
              </c:strCache>
            </c:strRef>
          </c:cat>
          <c:val>
            <c:numRef>
              <c:f>Sheet1!$C$2:$C$4</c:f>
              <c:numCache>
                <c:formatCode>0%</c:formatCode>
                <c:ptCount val="3"/>
                <c:pt idx="0">
                  <c:v>0.67</c:v>
                </c:pt>
                <c:pt idx="1">
                  <c:v>0.22</c:v>
                </c:pt>
                <c:pt idx="2">
                  <c:v>0.11</c:v>
                </c:pt>
              </c:numCache>
            </c:numRef>
          </c:val>
          <c:extLst>
            <c:ext xmlns:c16="http://schemas.microsoft.com/office/drawing/2014/chart" uri="{C3380CC4-5D6E-409C-BE32-E72D297353CC}">
              <c16:uniqueId val="{00000004-7F43-43F6-AB12-419095E1D00A}"/>
            </c:ext>
          </c:extLst>
        </c:ser>
        <c:dLbls>
          <c:showLegendKey val="0"/>
          <c:showVal val="0"/>
          <c:showCatName val="0"/>
          <c:showSerName val="0"/>
          <c:showPercent val="0"/>
          <c:showBubbleSize val="0"/>
        </c:dLbls>
        <c:gapWidth val="219"/>
        <c:overlap val="-27"/>
        <c:axId val="892657896"/>
        <c:axId val="892666912"/>
      </c:barChart>
      <c:catAx>
        <c:axId val="89265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92666912"/>
        <c:crosses val="autoZero"/>
        <c:auto val="1"/>
        <c:lblAlgn val="ctr"/>
        <c:lblOffset val="100"/>
        <c:noMultiLvlLbl val="0"/>
      </c:catAx>
      <c:valAx>
        <c:axId val="892666912"/>
        <c:scaling>
          <c:orientation val="minMax"/>
        </c:scaling>
        <c:delete val="1"/>
        <c:axPos val="l"/>
        <c:numFmt formatCode="0%" sourceLinked="1"/>
        <c:majorTickMark val="none"/>
        <c:minorTickMark val="none"/>
        <c:tickLblPos val="nextTo"/>
        <c:crossAx val="89265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8528232970508177"/>
          <c:y val="0.15464769976312265"/>
          <c:w val="0.69238032167061003"/>
          <c:h val="0.75600715308892807"/>
        </c:manualLayout>
      </c:layout>
      <c:barChart>
        <c:barDir val="bar"/>
        <c:grouping val="clustered"/>
        <c:varyColors val="0"/>
        <c:ser>
          <c:idx val="0"/>
          <c:order val="0"/>
          <c:tx>
            <c:strRef>
              <c:f>'Ark1'!$B$1</c:f>
              <c:strCache>
                <c:ptCount val="1"/>
                <c:pt idx="0">
                  <c:v>2015</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A997-42E7-B05B-AF23B54543AB}"/>
              </c:ext>
            </c:extLst>
          </c:dPt>
          <c:dPt>
            <c:idx val="1"/>
            <c:invertIfNegative val="0"/>
            <c:bubble3D val="0"/>
            <c:extLst>
              <c:ext xmlns:c16="http://schemas.microsoft.com/office/drawing/2014/chart" uri="{C3380CC4-5D6E-409C-BE32-E72D297353CC}">
                <c16:uniqueId val="{00000001-A997-42E7-B05B-AF23B54543AB}"/>
              </c:ext>
            </c:extLst>
          </c:dPt>
          <c:dPt>
            <c:idx val="2"/>
            <c:invertIfNegative val="0"/>
            <c:bubble3D val="0"/>
            <c:extLst>
              <c:ext xmlns:c16="http://schemas.microsoft.com/office/drawing/2014/chart" uri="{C3380CC4-5D6E-409C-BE32-E72D297353CC}">
                <c16:uniqueId val="{00000002-A997-42E7-B05B-AF23B54543AB}"/>
              </c:ext>
            </c:extLst>
          </c:dPt>
          <c:dPt>
            <c:idx val="3"/>
            <c:invertIfNegative val="0"/>
            <c:bubble3D val="0"/>
            <c:extLst>
              <c:ext xmlns:c16="http://schemas.microsoft.com/office/drawing/2014/chart" uri="{C3380CC4-5D6E-409C-BE32-E72D297353CC}">
                <c16:uniqueId val="{00000003-A997-42E7-B05B-AF23B54543A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Vet ikke</c:v>
                </c:pt>
                <c:pt idx="1">
                  <c:v>Annet</c:v>
                </c:pt>
                <c:pt idx="2">
                  <c:v>I lokaler på arbeidsplassen</c:v>
                </c:pt>
                <c:pt idx="3">
                  <c:v>I privat hjem</c:v>
                </c:pt>
                <c:pt idx="4">
                  <c:v>Offentlig serveringssted</c:v>
                </c:pt>
              </c:strCache>
            </c:strRef>
          </c:cat>
          <c:val>
            <c:numRef>
              <c:f>'Ark1'!$B$2:$B$6</c:f>
              <c:numCache>
                <c:formatCode>0%</c:formatCode>
                <c:ptCount val="5"/>
                <c:pt idx="0">
                  <c:v>0.09</c:v>
                </c:pt>
                <c:pt idx="1">
                  <c:v>0.08</c:v>
                </c:pt>
                <c:pt idx="2">
                  <c:v>0.18</c:v>
                </c:pt>
                <c:pt idx="3">
                  <c:v>0.245</c:v>
                </c:pt>
                <c:pt idx="4">
                  <c:v>0.6409999999999999</c:v>
                </c:pt>
              </c:numCache>
            </c:numRef>
          </c:val>
          <c:extLst>
            <c:ext xmlns:c16="http://schemas.microsoft.com/office/drawing/2014/chart" uri="{C3380CC4-5D6E-409C-BE32-E72D297353CC}">
              <c16:uniqueId val="{00000004-A997-42E7-B05B-AF23B54543AB}"/>
            </c:ext>
          </c:extLst>
        </c:ser>
        <c:ser>
          <c:idx val="1"/>
          <c:order val="1"/>
          <c:tx>
            <c:strRef>
              <c:f>'Ark1'!$C$1</c:f>
              <c:strCache>
                <c:ptCount val="1"/>
                <c:pt idx="0">
                  <c:v>2016</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Annet</c:v>
                </c:pt>
                <c:pt idx="2">
                  <c:v>I lokaler på arbeidsplassen</c:v>
                </c:pt>
                <c:pt idx="3">
                  <c:v>I privat hjem</c:v>
                </c:pt>
                <c:pt idx="4">
                  <c:v>Offentlig serveringssted</c:v>
                </c:pt>
              </c:strCache>
            </c:strRef>
          </c:cat>
          <c:val>
            <c:numRef>
              <c:f>'Ark1'!$C$2:$C$6</c:f>
              <c:numCache>
                <c:formatCode>0%</c:formatCode>
                <c:ptCount val="5"/>
                <c:pt idx="0">
                  <c:v>0.124</c:v>
                </c:pt>
                <c:pt idx="1">
                  <c:v>7.2999999999999995E-2</c:v>
                </c:pt>
                <c:pt idx="2">
                  <c:v>0.183</c:v>
                </c:pt>
                <c:pt idx="3">
                  <c:v>0.26600000000000001</c:v>
                </c:pt>
                <c:pt idx="4">
                  <c:v>0.59599999999999997</c:v>
                </c:pt>
              </c:numCache>
            </c:numRef>
          </c:val>
          <c:extLst>
            <c:ext xmlns:c16="http://schemas.microsoft.com/office/drawing/2014/chart" uri="{C3380CC4-5D6E-409C-BE32-E72D297353CC}">
              <c16:uniqueId val="{00000005-A997-42E7-B05B-AF23B54543AB}"/>
            </c:ext>
          </c:extLst>
        </c:ser>
        <c:ser>
          <c:idx val="2"/>
          <c:order val="2"/>
          <c:tx>
            <c:strRef>
              <c:f>'Ark1'!$D$1</c:f>
              <c:strCache>
                <c:ptCount val="1"/>
                <c:pt idx="0">
                  <c:v>2018</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Annet</c:v>
                </c:pt>
                <c:pt idx="2">
                  <c:v>I lokaler på arbeidsplassen</c:v>
                </c:pt>
                <c:pt idx="3">
                  <c:v>I privat hjem</c:v>
                </c:pt>
                <c:pt idx="4">
                  <c:v>Offentlig serveringssted</c:v>
                </c:pt>
              </c:strCache>
            </c:strRef>
          </c:cat>
          <c:val>
            <c:numRef>
              <c:f>'Ark1'!$D$2:$D$6</c:f>
              <c:numCache>
                <c:formatCode>0%</c:formatCode>
                <c:ptCount val="5"/>
                <c:pt idx="0">
                  <c:v>0.04</c:v>
                </c:pt>
                <c:pt idx="1">
                  <c:v>0.11</c:v>
                </c:pt>
                <c:pt idx="2">
                  <c:v>0.17</c:v>
                </c:pt>
                <c:pt idx="3">
                  <c:v>0.18</c:v>
                </c:pt>
                <c:pt idx="4">
                  <c:v>0.69</c:v>
                </c:pt>
              </c:numCache>
            </c:numRef>
          </c:val>
          <c:extLst>
            <c:ext xmlns:c16="http://schemas.microsoft.com/office/drawing/2014/chart" uri="{C3380CC4-5D6E-409C-BE32-E72D297353CC}">
              <c16:uniqueId val="{00000006-A997-42E7-B05B-AF23B54543AB}"/>
            </c:ext>
          </c:extLst>
        </c:ser>
        <c:ser>
          <c:idx val="3"/>
          <c:order val="3"/>
          <c:tx>
            <c:strRef>
              <c:f>'Ark1'!$E$1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Vet ikke</c:v>
                </c:pt>
                <c:pt idx="1">
                  <c:v>Annet</c:v>
                </c:pt>
                <c:pt idx="2">
                  <c:v>I lokaler på arbeidsplassen</c:v>
                </c:pt>
                <c:pt idx="3">
                  <c:v>I privat hjem</c:v>
                </c:pt>
                <c:pt idx="4">
                  <c:v>Offentlig serveringssted</c:v>
                </c:pt>
              </c:strCache>
            </c:strRef>
          </c:cat>
          <c:val>
            <c:numRef>
              <c:f>'Ark1'!$E$2:$E$6</c:f>
              <c:numCache>
                <c:formatCode>0%</c:formatCode>
                <c:ptCount val="5"/>
                <c:pt idx="0">
                  <c:v>0.03</c:v>
                </c:pt>
                <c:pt idx="1">
                  <c:v>0.12</c:v>
                </c:pt>
                <c:pt idx="2">
                  <c:v>0.2</c:v>
                </c:pt>
                <c:pt idx="3">
                  <c:v>0.2</c:v>
                </c:pt>
                <c:pt idx="4">
                  <c:v>0.62</c:v>
                </c:pt>
              </c:numCache>
            </c:numRef>
          </c:val>
          <c:extLst>
            <c:ext xmlns:c16="http://schemas.microsoft.com/office/drawing/2014/chart" uri="{C3380CC4-5D6E-409C-BE32-E72D297353CC}">
              <c16:uniqueId val="{00000004-320B-46F8-BEDB-F64C49F564E1}"/>
            </c:ext>
          </c:extLst>
        </c:ser>
        <c:dLbls>
          <c:dLblPos val="outEnd"/>
          <c:showLegendKey val="0"/>
          <c:showVal val="1"/>
          <c:showCatName val="0"/>
          <c:showSerName val="0"/>
          <c:showPercent val="0"/>
          <c:showBubbleSize val="0"/>
        </c:dLbls>
        <c:gapWidth val="20"/>
        <c:axId val="455040576"/>
        <c:axId val="455040968"/>
      </c:barChart>
      <c:catAx>
        <c:axId val="455040576"/>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455040968"/>
        <c:crosses val="autoZero"/>
        <c:auto val="1"/>
        <c:lblAlgn val="ctr"/>
        <c:lblOffset val="100"/>
        <c:noMultiLvlLbl val="0"/>
      </c:catAx>
      <c:valAx>
        <c:axId val="455040968"/>
        <c:scaling>
          <c:orientation val="minMax"/>
        </c:scaling>
        <c:delete val="1"/>
        <c:axPos val="b"/>
        <c:numFmt formatCode="0%" sourceLinked="1"/>
        <c:majorTickMark val="out"/>
        <c:minorTickMark val="none"/>
        <c:tickLblPos val="nextTo"/>
        <c:crossAx val="455040576"/>
        <c:crosses val="autoZero"/>
        <c:crossBetween val="between"/>
        <c:majorUnit val="1"/>
      </c:valAx>
      <c:spPr>
        <a:noFill/>
        <a:ln>
          <a:noFill/>
        </a:ln>
        <a:effectLst/>
      </c:spPr>
    </c:plotArea>
    <c:legend>
      <c:legendPos val="r"/>
      <c:layout>
        <c:manualLayout>
          <c:xMode val="edge"/>
          <c:yMode val="edge"/>
          <c:x val="0.76137362044268375"/>
          <c:y val="0.44722933518605218"/>
          <c:w val="6.1564942396279757E-2"/>
          <c:h val="0.22248150857083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100"/>
      </a:pPr>
      <a:endParaRPr lang="nb-N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6349747310881139E-2"/>
          <c:y val="5.1083160685589532E-2"/>
          <c:w val="0.92057787229278487"/>
          <c:h val="0.8391473475569039"/>
        </c:manualLayout>
      </c:layout>
      <c:barChart>
        <c:barDir val="col"/>
        <c:grouping val="clustered"/>
        <c:varyColors val="0"/>
        <c:ser>
          <c:idx val="0"/>
          <c:order val="0"/>
          <c:tx>
            <c:strRef>
              <c:f>Sheet1!$B$1</c:f>
              <c:strCache>
                <c:ptCount val="1"/>
                <c:pt idx="0">
                  <c:v>2018</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Pinnekjøtt</c:v>
                </c:pt>
                <c:pt idx="1">
                  <c:v>Ribbe</c:v>
                </c:pt>
                <c:pt idx="2">
                  <c:v>Tapas</c:v>
                </c:pt>
                <c:pt idx="3">
                  <c:v>Lutefisk</c:v>
                </c:pt>
                <c:pt idx="4">
                  <c:v>Kalkun</c:v>
                </c:pt>
                <c:pt idx="5">
                  <c:v>Svinestek</c:v>
                </c:pt>
                <c:pt idx="6">
                  <c:v>Kveite</c:v>
                </c:pt>
                <c:pt idx="7">
                  <c:v>Torsk</c:v>
                </c:pt>
                <c:pt idx="8">
                  <c:v>Sushi</c:v>
                </c:pt>
                <c:pt idx="9">
                  <c:v>Annet, noter...</c:v>
                </c:pt>
                <c:pt idx="10">
                  <c:v>Vet ikke</c:v>
                </c:pt>
              </c:strCache>
            </c:strRef>
          </c:cat>
          <c:val>
            <c:numRef>
              <c:f>Sheet1!$B$2:$B$12</c:f>
              <c:numCache>
                <c:formatCode>0%</c:formatCode>
                <c:ptCount val="11"/>
                <c:pt idx="0">
                  <c:v>0.56209623028767797</c:v>
                </c:pt>
                <c:pt idx="1">
                  <c:v>0.48636747186180102</c:v>
                </c:pt>
                <c:pt idx="2">
                  <c:v>0.236125143137076</c:v>
                </c:pt>
                <c:pt idx="3">
                  <c:v>0.17875372153864599</c:v>
                </c:pt>
                <c:pt idx="4">
                  <c:v>0.117499435318992</c:v>
                </c:pt>
                <c:pt idx="5">
                  <c:v>9.372690090012499E-2</c:v>
                </c:pt>
                <c:pt idx="6">
                  <c:v>9.1170165083368004E-2</c:v>
                </c:pt>
                <c:pt idx="7">
                  <c:v>6.2209858676200699E-2</c:v>
                </c:pt>
                <c:pt idx="8">
                  <c:v>5.7490055680020698E-2</c:v>
                </c:pt>
                <c:pt idx="9">
                  <c:v>9.2804671593022803E-2</c:v>
                </c:pt>
                <c:pt idx="10">
                  <c:v>1.8527648570025399E-2</c:v>
                </c:pt>
              </c:numCache>
            </c:numRef>
          </c:val>
          <c:extLst>
            <c:ext xmlns:c16="http://schemas.microsoft.com/office/drawing/2014/chart" uri="{C3380CC4-5D6E-409C-BE32-E72D297353CC}">
              <c16:uniqueId val="{00000000-B505-49E7-BA7F-8359080E4729}"/>
            </c:ext>
          </c:extLst>
        </c:ser>
        <c:ser>
          <c:idx val="1"/>
          <c:order val="1"/>
          <c:tx>
            <c:strRef>
              <c:f>Sheet1!$C$1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Pinnekjøtt</c:v>
                </c:pt>
                <c:pt idx="1">
                  <c:v>Ribbe</c:v>
                </c:pt>
                <c:pt idx="2">
                  <c:v>Tapas</c:v>
                </c:pt>
                <c:pt idx="3">
                  <c:v>Lutefisk</c:v>
                </c:pt>
                <c:pt idx="4">
                  <c:v>Kalkun</c:v>
                </c:pt>
                <c:pt idx="5">
                  <c:v>Svinestek</c:v>
                </c:pt>
                <c:pt idx="6">
                  <c:v>Kveite</c:v>
                </c:pt>
                <c:pt idx="7">
                  <c:v>Torsk</c:v>
                </c:pt>
                <c:pt idx="8">
                  <c:v>Sushi</c:v>
                </c:pt>
                <c:pt idx="9">
                  <c:v>Annet, noter...</c:v>
                </c:pt>
                <c:pt idx="10">
                  <c:v>Vet ikke</c:v>
                </c:pt>
              </c:strCache>
            </c:strRef>
          </c:cat>
          <c:val>
            <c:numRef>
              <c:f>Sheet1!$C$2:$C$12</c:f>
              <c:numCache>
                <c:formatCode>0%</c:formatCode>
                <c:ptCount val="11"/>
                <c:pt idx="0">
                  <c:v>0.53</c:v>
                </c:pt>
                <c:pt idx="1">
                  <c:v>0.47</c:v>
                </c:pt>
                <c:pt idx="2">
                  <c:v>0.28999999999999998</c:v>
                </c:pt>
                <c:pt idx="3">
                  <c:v>0.17</c:v>
                </c:pt>
                <c:pt idx="4">
                  <c:v>0.16</c:v>
                </c:pt>
                <c:pt idx="5">
                  <c:v>0.1</c:v>
                </c:pt>
                <c:pt idx="6">
                  <c:v>0.09</c:v>
                </c:pt>
                <c:pt idx="7">
                  <c:v>0.05</c:v>
                </c:pt>
                <c:pt idx="8">
                  <c:v>0.08</c:v>
                </c:pt>
                <c:pt idx="9">
                  <c:v>0.09</c:v>
                </c:pt>
                <c:pt idx="10">
                  <c:v>0.03</c:v>
                </c:pt>
              </c:numCache>
            </c:numRef>
          </c:val>
          <c:extLst>
            <c:ext xmlns:c16="http://schemas.microsoft.com/office/drawing/2014/chart" uri="{C3380CC4-5D6E-409C-BE32-E72D297353CC}">
              <c16:uniqueId val="{00000000-9B19-45B7-B6A3-1413456415AC}"/>
            </c:ext>
          </c:extLst>
        </c:ser>
        <c:dLbls>
          <c:showLegendKey val="0"/>
          <c:showVal val="0"/>
          <c:showCatName val="0"/>
          <c:showSerName val="0"/>
          <c:showPercent val="0"/>
          <c:showBubbleSize val="0"/>
        </c:dLbls>
        <c:gapWidth val="219"/>
        <c:overlap val="-27"/>
        <c:axId val="792507664"/>
        <c:axId val="792511192"/>
      </c:barChart>
      <c:catAx>
        <c:axId val="7925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92511192"/>
        <c:crosses val="autoZero"/>
        <c:auto val="1"/>
        <c:lblAlgn val="ctr"/>
        <c:lblOffset val="100"/>
        <c:noMultiLvlLbl val="0"/>
      </c:catAx>
      <c:valAx>
        <c:axId val="792511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92507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4.8909265610046812E-2"/>
          <c:y val="0.12371984731462646"/>
          <c:w val="0.57537864856732091"/>
          <c:h val="0.71372866572905724"/>
        </c:manualLayout>
      </c:layout>
      <c:barChart>
        <c:barDir val="col"/>
        <c:grouping val="clustered"/>
        <c:varyColors val="0"/>
        <c:ser>
          <c:idx val="0"/>
          <c:order val="0"/>
          <c:tx>
            <c:strRef>
              <c:f>Sheet1!$B$1</c:f>
              <c:strCache>
                <c:ptCount val="1"/>
                <c:pt idx="0">
                  <c:v>2018</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 vi har fått mindre gratis alkohol</c:v>
                </c:pt>
                <c:pt idx="1">
                  <c:v>Ja, vi har fått mer gratis alkohol</c:v>
                </c:pt>
                <c:pt idx="2">
                  <c:v>Nei, ingen endring</c:v>
                </c:pt>
                <c:pt idx="3">
                  <c:v>Ikke relevant/Vet ikke </c:v>
                </c:pt>
              </c:strCache>
            </c:strRef>
          </c:cat>
          <c:val>
            <c:numRef>
              <c:f>Sheet1!$B$2:$B$5</c:f>
              <c:numCache>
                <c:formatCode>0%</c:formatCode>
                <c:ptCount val="4"/>
                <c:pt idx="0">
                  <c:v>0.20399999999999999</c:v>
                </c:pt>
                <c:pt idx="1">
                  <c:v>1.7999999999999999E-2</c:v>
                </c:pt>
                <c:pt idx="2">
                  <c:v>0.53700000000000003</c:v>
                </c:pt>
                <c:pt idx="3">
                  <c:v>0.23799999999999999</c:v>
                </c:pt>
              </c:numCache>
            </c:numRef>
          </c:val>
          <c:extLst>
            <c:ext xmlns:c16="http://schemas.microsoft.com/office/drawing/2014/chart" uri="{C3380CC4-5D6E-409C-BE32-E72D297353CC}">
              <c16:uniqueId val="{00000000-11D9-466E-BB62-03496F8EDB19}"/>
            </c:ext>
          </c:extLst>
        </c:ser>
        <c:ser>
          <c:idx val="1"/>
          <c:order val="1"/>
          <c:tx>
            <c:strRef>
              <c:f>Sheet1!$C$1</c:f>
              <c:strCache>
                <c:ptCount val="1"/>
                <c:pt idx="0">
                  <c:v>2019</c:v>
                </c:pt>
              </c:strCache>
            </c:strRef>
          </c:tx>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 vi har fått mindre gratis alkohol</c:v>
                </c:pt>
                <c:pt idx="1">
                  <c:v>Ja, vi har fått mer gratis alkohol</c:v>
                </c:pt>
                <c:pt idx="2">
                  <c:v>Nei, ingen endring</c:v>
                </c:pt>
                <c:pt idx="3">
                  <c:v>Ikke relevant/Vet ikke </c:v>
                </c:pt>
              </c:strCache>
            </c:strRef>
          </c:cat>
          <c:val>
            <c:numRef>
              <c:f>Sheet1!$C$2:$C$5</c:f>
              <c:numCache>
                <c:formatCode>0%</c:formatCode>
                <c:ptCount val="4"/>
                <c:pt idx="0">
                  <c:v>0.2</c:v>
                </c:pt>
                <c:pt idx="1">
                  <c:v>0.01</c:v>
                </c:pt>
                <c:pt idx="2">
                  <c:v>0.61</c:v>
                </c:pt>
                <c:pt idx="3">
                  <c:v>0.18</c:v>
                </c:pt>
              </c:numCache>
            </c:numRef>
          </c:val>
          <c:extLst>
            <c:ext xmlns:c16="http://schemas.microsoft.com/office/drawing/2014/chart" uri="{C3380CC4-5D6E-409C-BE32-E72D297353CC}">
              <c16:uniqueId val="{00000000-AFA6-4A16-B8EA-ED8AD31F4B6B}"/>
            </c:ext>
          </c:extLst>
        </c:ser>
        <c:dLbls>
          <c:showLegendKey val="0"/>
          <c:showVal val="0"/>
          <c:showCatName val="0"/>
          <c:showSerName val="0"/>
          <c:showPercent val="0"/>
          <c:showBubbleSize val="0"/>
        </c:dLbls>
        <c:gapWidth val="219"/>
        <c:overlap val="-27"/>
        <c:axId val="892641824"/>
        <c:axId val="892652016"/>
      </c:barChart>
      <c:catAx>
        <c:axId val="89264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92652016"/>
        <c:crosses val="autoZero"/>
        <c:auto val="1"/>
        <c:lblAlgn val="ctr"/>
        <c:lblOffset val="100"/>
        <c:noMultiLvlLbl val="0"/>
      </c:catAx>
      <c:valAx>
        <c:axId val="892652016"/>
        <c:scaling>
          <c:orientation val="minMax"/>
        </c:scaling>
        <c:delete val="1"/>
        <c:axPos val="l"/>
        <c:numFmt formatCode="0%" sourceLinked="1"/>
        <c:majorTickMark val="none"/>
        <c:minorTickMark val="none"/>
        <c:tickLblPos val="nextTo"/>
        <c:crossAx val="89264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4454632805023406E-2"/>
          <c:y val="0.16360101146081699"/>
          <c:w val="0.97554536719497664"/>
          <c:h val="0.75851706076814396"/>
        </c:manualLayout>
      </c:layout>
      <c:barChart>
        <c:barDir val="col"/>
        <c:grouping val="clustered"/>
        <c:varyColors val="0"/>
        <c:ser>
          <c:idx val="0"/>
          <c:order val="0"/>
          <c:tx>
            <c:strRef>
              <c:f>Sheet1!$B$1</c:f>
              <c:strCache>
                <c:ptCount val="1"/>
                <c:pt idx="0">
                  <c:v>2018</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 hargitt i løpet av siste 3 årene</c:v>
                </c:pt>
                <c:pt idx="1">
                  <c:v>Ja, planlegger å gi</c:v>
                </c:pt>
              </c:strCache>
            </c:strRef>
          </c:cat>
          <c:val>
            <c:numRef>
              <c:f>Sheet1!$B$2:$B$3</c:f>
              <c:numCache>
                <c:formatCode>0%</c:formatCode>
                <c:ptCount val="2"/>
                <c:pt idx="0">
                  <c:v>0.56000000000000005</c:v>
                </c:pt>
                <c:pt idx="1">
                  <c:v>0.24</c:v>
                </c:pt>
              </c:numCache>
            </c:numRef>
          </c:val>
          <c:extLst>
            <c:ext xmlns:c16="http://schemas.microsoft.com/office/drawing/2014/chart" uri="{C3380CC4-5D6E-409C-BE32-E72D297353CC}">
              <c16:uniqueId val="{00000000-F349-4F5E-BBD1-2C2DE5B2E45F}"/>
            </c:ext>
          </c:extLst>
        </c:ser>
        <c:ser>
          <c:idx val="1"/>
          <c:order val="1"/>
          <c:tx>
            <c:strRef>
              <c:f>Sheet1!$C$1</c:f>
              <c:strCache>
                <c:ptCount val="1"/>
                <c:pt idx="0">
                  <c:v>2019</c:v>
                </c:pt>
              </c:strCache>
            </c:strRef>
          </c:tx>
          <c:spPr>
            <a:solidFill>
              <a:srgbClr val="D7B44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F8-44B5-861F-51722C3471C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F8-44B5-861F-51722C3471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 hargitt i løpet av siste 3 årene</c:v>
                </c:pt>
                <c:pt idx="1">
                  <c:v>Ja, planlegger å gi</c:v>
                </c:pt>
              </c:strCache>
            </c:strRef>
          </c:cat>
          <c:val>
            <c:numRef>
              <c:f>Sheet1!$C$2:$C$3</c:f>
              <c:numCache>
                <c:formatCode>0%</c:formatCode>
                <c:ptCount val="2"/>
                <c:pt idx="0">
                  <c:v>0.55000000000000004</c:v>
                </c:pt>
                <c:pt idx="1">
                  <c:v>0.28000000000000003</c:v>
                </c:pt>
              </c:numCache>
            </c:numRef>
          </c:val>
          <c:extLst>
            <c:ext xmlns:c16="http://schemas.microsoft.com/office/drawing/2014/chart" uri="{C3380CC4-5D6E-409C-BE32-E72D297353CC}">
              <c16:uniqueId val="{00000000-FAF8-44B5-861F-51722C3471C2}"/>
            </c:ext>
          </c:extLst>
        </c:ser>
        <c:dLbls>
          <c:showLegendKey val="0"/>
          <c:showVal val="0"/>
          <c:showCatName val="0"/>
          <c:showSerName val="0"/>
          <c:showPercent val="0"/>
          <c:showBubbleSize val="0"/>
        </c:dLbls>
        <c:gapWidth val="219"/>
        <c:overlap val="-27"/>
        <c:axId val="1211125584"/>
        <c:axId val="1211126760"/>
      </c:barChart>
      <c:catAx>
        <c:axId val="12111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211126760"/>
        <c:crosses val="autoZero"/>
        <c:auto val="1"/>
        <c:lblAlgn val="ctr"/>
        <c:lblOffset val="100"/>
        <c:noMultiLvlLbl val="0"/>
      </c:catAx>
      <c:valAx>
        <c:axId val="1211126760"/>
        <c:scaling>
          <c:orientation val="minMax"/>
        </c:scaling>
        <c:delete val="1"/>
        <c:axPos val="l"/>
        <c:numFmt formatCode="0%" sourceLinked="1"/>
        <c:majorTickMark val="none"/>
        <c:minorTickMark val="none"/>
        <c:tickLblPos val="nextTo"/>
        <c:crossAx val="12111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Planlegger</a:t>
            </a:r>
            <a:r>
              <a:rPr lang="en-US" dirty="0"/>
              <a:t> du å </a:t>
            </a:r>
            <a:r>
              <a:rPr lang="en-US" dirty="0" err="1"/>
              <a:t>gi</a:t>
            </a:r>
            <a:r>
              <a:rPr lang="en-US" dirty="0"/>
              <a:t> </a:t>
            </a:r>
            <a:r>
              <a:rPr lang="en-US" dirty="0" err="1"/>
              <a:t>følgende</a:t>
            </a:r>
            <a:r>
              <a:rPr lang="en-US" dirty="0"/>
              <a:t> </a:t>
            </a:r>
            <a:r>
              <a:rPr lang="en-US" dirty="0" err="1"/>
              <a:t>i</a:t>
            </a:r>
            <a:r>
              <a:rPr lang="en-US" baseline="0" dirty="0"/>
              <a:t> </a:t>
            </a:r>
            <a:r>
              <a:rPr lang="en-US" baseline="0" dirty="0" err="1"/>
              <a:t>julegave</a:t>
            </a:r>
            <a:r>
              <a:rPr lang="en-US" baseline="0" dirty="0"/>
              <a:t> </a:t>
            </a:r>
            <a:endParaRPr lang="en-US" dirty="0"/>
          </a:p>
        </c:rich>
      </c:tx>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1.2621850093981736E-2"/>
          <c:y val="0.14994511225355858"/>
          <c:w val="0.79076120830291985"/>
          <c:h val="0.62483105012293727"/>
        </c:manualLayout>
      </c:layout>
      <c:barChart>
        <c:barDir val="col"/>
        <c:grouping val="clustered"/>
        <c:varyColors val="0"/>
        <c:ser>
          <c:idx val="1"/>
          <c:order val="1"/>
          <c:tx>
            <c:strRef>
              <c:f>Sheet1!$C$2</c:f>
              <c:strCache>
                <c:ptCount val="1"/>
                <c:pt idx="0">
                  <c:v>Ja, planlegger å gi (2018)</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f>Sheet1!$C$2:$C$7</c:f>
              <c:numCache>
                <c:formatCode>0%</c:formatCode>
                <c:ptCount val="5"/>
                <c:pt idx="0">
                  <c:v>0.15</c:v>
                </c:pt>
                <c:pt idx="1">
                  <c:v>7.0000000000000007E-2</c:v>
                </c:pt>
                <c:pt idx="2">
                  <c:v>7.0000000000000007E-2</c:v>
                </c:pt>
                <c:pt idx="3">
                  <c:v>0.06</c:v>
                </c:pt>
                <c:pt idx="4">
                  <c:v>0.03</c:v>
                </c:pt>
              </c:numCache>
            </c:numRef>
          </c:val>
          <c:extLst>
            <c:ext xmlns:c16="http://schemas.microsoft.com/office/drawing/2014/chart" uri="{C3380CC4-5D6E-409C-BE32-E72D297353CC}">
              <c16:uniqueId val="{00000001-5EF6-4419-9265-AFEE179B057C}"/>
            </c:ext>
          </c:extLst>
        </c:ser>
        <c:ser>
          <c:idx val="3"/>
          <c:order val="3"/>
          <c:tx>
            <c:strRef>
              <c:f>Sheet1!$E$2</c:f>
              <c:strCache>
                <c:ptCount val="1"/>
                <c:pt idx="0">
                  <c:v>Ja, planlegger å gi (2019)</c:v>
                </c:pt>
              </c:strCache>
            </c:strRef>
          </c:tx>
          <c:spPr>
            <a:solidFill>
              <a:srgbClr val="987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f>Sheet1!$E$2:$E$7</c:f>
              <c:numCache>
                <c:formatCode>0%</c:formatCode>
                <c:ptCount val="5"/>
                <c:pt idx="0">
                  <c:v>0.17</c:v>
                </c:pt>
                <c:pt idx="1">
                  <c:v>0.12</c:v>
                </c:pt>
                <c:pt idx="2">
                  <c:v>0.06</c:v>
                </c:pt>
                <c:pt idx="3">
                  <c:v>0.04</c:v>
                </c:pt>
                <c:pt idx="4">
                  <c:v>0.05</c:v>
                </c:pt>
              </c:numCache>
            </c:numRef>
          </c:val>
          <c:extLst>
            <c:ext xmlns:c16="http://schemas.microsoft.com/office/drawing/2014/chart" uri="{C3380CC4-5D6E-409C-BE32-E72D297353CC}">
              <c16:uniqueId val="{00000003-5EF6-4419-9265-AFEE179B057C}"/>
            </c:ext>
          </c:extLst>
        </c:ser>
        <c:dLbls>
          <c:showLegendKey val="0"/>
          <c:showVal val="0"/>
          <c:showCatName val="0"/>
          <c:showSerName val="0"/>
          <c:showPercent val="0"/>
          <c:showBubbleSize val="0"/>
        </c:dLbls>
        <c:gapWidth val="219"/>
        <c:overlap val="-27"/>
        <c:axId val="892662992"/>
        <c:axId val="892653976"/>
        <c:extLst>
          <c:ext xmlns:c15="http://schemas.microsoft.com/office/drawing/2012/chart" uri="{02D57815-91ED-43cb-92C2-25804820EDAC}">
            <c15:filteredBarSeries>
              <c15:ser>
                <c:idx val="0"/>
                <c:order val="0"/>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extLst>
                      <c:ext uri="{02D57815-91ED-43cb-92C2-25804820EDAC}">
                        <c15:formulaRef>
                          <c15:sqref>Sheet1!$B$2:$B$7</c15:sqref>
                        </c15:formulaRef>
                      </c:ext>
                    </c:extLst>
                    <c:numCache>
                      <c:formatCode>0%</c:formatCode>
                      <c:ptCount val="5"/>
                      <c:pt idx="0">
                        <c:v>0.43</c:v>
                      </c:pt>
                      <c:pt idx="1">
                        <c:v>0.21</c:v>
                      </c:pt>
                      <c:pt idx="2">
                        <c:v>0.21</c:v>
                      </c:pt>
                      <c:pt idx="3">
                        <c:v>0.11</c:v>
                      </c:pt>
                      <c:pt idx="4">
                        <c:v>7.0000000000000007E-2</c:v>
                      </c:pt>
                    </c:numCache>
                  </c:numRef>
                </c:val>
                <c:extLst>
                  <c:ext xmlns:c16="http://schemas.microsoft.com/office/drawing/2014/chart" uri="{C3380CC4-5D6E-409C-BE32-E72D297353CC}">
                    <c16:uniqueId val="{00000000-5EF6-4419-9265-AFEE179B057C}"/>
                  </c:ext>
                </c:extLst>
              </c15:ser>
            </c15:filteredBarSeries>
            <c15:filteredBarSeries>
              <c15:ser>
                <c:idx val="2"/>
                <c:order val="2"/>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Sheet1!$A$2:$A$7</c15:sqref>
                        </c15:formulaRef>
                      </c:ext>
                    </c:extLst>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extLst>
                      <c:ext xmlns:c15="http://schemas.microsoft.com/office/drawing/2012/chart" uri="{02D57815-91ED-43cb-92C2-25804820EDAC}">
                        <c15:formulaRef>
                          <c15:sqref>Sheet1!$D$2:$D$7</c15:sqref>
                        </c15:formulaRef>
                      </c:ext>
                    </c:extLst>
                    <c:numCache>
                      <c:formatCode>0%</c:formatCode>
                      <c:ptCount val="5"/>
                      <c:pt idx="0">
                        <c:v>0.44</c:v>
                      </c:pt>
                      <c:pt idx="1">
                        <c:v>0.2</c:v>
                      </c:pt>
                      <c:pt idx="2">
                        <c:v>0.19</c:v>
                      </c:pt>
                      <c:pt idx="3">
                        <c:v>0.11</c:v>
                      </c:pt>
                      <c:pt idx="4">
                        <c:v>0.06</c:v>
                      </c:pt>
                    </c:numCache>
                  </c:numRef>
                </c:val>
                <c:extLst xmlns:c15="http://schemas.microsoft.com/office/drawing/2012/chart">
                  <c:ext xmlns:c16="http://schemas.microsoft.com/office/drawing/2014/chart" uri="{C3380CC4-5D6E-409C-BE32-E72D297353CC}">
                    <c16:uniqueId val="{00000002-5EF6-4419-9265-AFEE179B057C}"/>
                  </c:ext>
                </c:extLst>
              </c15:ser>
            </c15:filteredBarSeries>
          </c:ext>
        </c:extLst>
      </c:barChart>
      <c:catAx>
        <c:axId val="89266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92653976"/>
        <c:crosses val="autoZero"/>
        <c:auto val="1"/>
        <c:lblAlgn val="ctr"/>
        <c:lblOffset val="100"/>
        <c:noMultiLvlLbl val="0"/>
      </c:catAx>
      <c:valAx>
        <c:axId val="892653976"/>
        <c:scaling>
          <c:orientation val="minMax"/>
        </c:scaling>
        <c:delete val="1"/>
        <c:axPos val="l"/>
        <c:numFmt formatCode="0%" sourceLinked="1"/>
        <c:majorTickMark val="none"/>
        <c:minorTickMark val="none"/>
        <c:tickLblPos val="nextTo"/>
        <c:crossAx val="892662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1" i="0" u="none" strike="noStrike" baseline="0" dirty="0">
                <a:effectLst/>
              </a:rPr>
              <a:t>Har du de siste tre årene gitt følgende i julegave?</a:t>
            </a:r>
            <a:endParaRPr lang="en-US" dirty="0"/>
          </a:p>
        </c:rich>
      </c:tx>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1.2621850093981736E-2"/>
          <c:y val="0.14994511225355858"/>
          <c:w val="0.79076120830291985"/>
          <c:h val="0.62483105012293727"/>
        </c:manualLayout>
      </c:layout>
      <c:barChart>
        <c:barDir val="col"/>
        <c:grouping val="clustered"/>
        <c:varyColors val="0"/>
        <c:ser>
          <c:idx val="0"/>
          <c:order val="0"/>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f>Sheet1!$B$2:$B$7</c:f>
              <c:numCache>
                <c:formatCode>0%</c:formatCode>
                <c:ptCount val="5"/>
                <c:pt idx="0">
                  <c:v>0.43</c:v>
                </c:pt>
                <c:pt idx="1">
                  <c:v>0.21</c:v>
                </c:pt>
                <c:pt idx="2">
                  <c:v>0.21</c:v>
                </c:pt>
                <c:pt idx="3">
                  <c:v>0.11</c:v>
                </c:pt>
                <c:pt idx="4">
                  <c:v>7.0000000000000007E-2</c:v>
                </c:pt>
              </c:numCache>
            </c:numRef>
          </c:val>
          <c:extLst>
            <c:ext xmlns:c16="http://schemas.microsoft.com/office/drawing/2014/chart" uri="{C3380CC4-5D6E-409C-BE32-E72D297353CC}">
              <c16:uniqueId val="{00000000-5EF6-4419-9265-AFEE179B057C}"/>
            </c:ext>
          </c:extLst>
        </c:ser>
        <c:ser>
          <c:idx val="2"/>
          <c:order val="2"/>
          <c:spPr>
            <a:solidFill>
              <a:srgbClr val="D7B4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f>Sheet1!$D$2:$D$7</c:f>
              <c:numCache>
                <c:formatCode>0%</c:formatCode>
                <c:ptCount val="5"/>
                <c:pt idx="0">
                  <c:v>0.44</c:v>
                </c:pt>
                <c:pt idx="1">
                  <c:v>0.2</c:v>
                </c:pt>
                <c:pt idx="2">
                  <c:v>0.19</c:v>
                </c:pt>
                <c:pt idx="3">
                  <c:v>0.11</c:v>
                </c:pt>
                <c:pt idx="4">
                  <c:v>0.06</c:v>
                </c:pt>
              </c:numCache>
            </c:numRef>
          </c:val>
          <c:extLst>
            <c:ext xmlns:c16="http://schemas.microsoft.com/office/drawing/2014/chart" uri="{C3380CC4-5D6E-409C-BE32-E72D297353CC}">
              <c16:uniqueId val="{00000002-5EF6-4419-9265-AFEE179B057C}"/>
            </c:ext>
          </c:extLst>
        </c:ser>
        <c:dLbls>
          <c:showLegendKey val="0"/>
          <c:showVal val="0"/>
          <c:showCatName val="0"/>
          <c:showSerName val="0"/>
          <c:showPercent val="0"/>
          <c:showBubbleSize val="0"/>
        </c:dLbls>
        <c:gapWidth val="219"/>
        <c:overlap val="-27"/>
        <c:axId val="892662992"/>
        <c:axId val="892653976"/>
        <c:extLst>
          <c:ext xmlns:c15="http://schemas.microsoft.com/office/drawing/2012/chart" uri="{02D57815-91ED-43cb-92C2-25804820EDAC}">
            <c15:filteredBarSeries>
              <c15:ser>
                <c:idx val="1"/>
                <c:order val="1"/>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extLst>
                      <c:ext uri="{02D57815-91ED-43cb-92C2-25804820EDAC}">
                        <c15:formulaRef>
                          <c15:sqref>Sheet1!$C$2:$C$7</c15:sqref>
                        </c15:formulaRef>
                      </c:ext>
                    </c:extLst>
                    <c:numCache>
                      <c:formatCode>0%</c:formatCode>
                      <c:ptCount val="5"/>
                      <c:pt idx="0">
                        <c:v>0.15</c:v>
                      </c:pt>
                      <c:pt idx="1">
                        <c:v>7.0000000000000007E-2</c:v>
                      </c:pt>
                      <c:pt idx="2">
                        <c:v>7.0000000000000007E-2</c:v>
                      </c:pt>
                      <c:pt idx="3">
                        <c:v>0.06</c:v>
                      </c:pt>
                      <c:pt idx="4">
                        <c:v>0.03</c:v>
                      </c:pt>
                    </c:numCache>
                  </c:numRef>
                </c:val>
                <c:extLst>
                  <c:ext xmlns:c16="http://schemas.microsoft.com/office/drawing/2014/chart" uri="{C3380CC4-5D6E-409C-BE32-E72D297353CC}">
                    <c16:uniqueId val="{00000001-5EF6-4419-9265-AFEE179B057C}"/>
                  </c:ext>
                </c:extLst>
              </c15:ser>
            </c15:filteredBarSeries>
            <c15:filteredBarSeries>
              <c15:ser>
                <c:idx val="3"/>
                <c:order val="3"/>
                <c:spPr>
                  <a:solidFill>
                    <a:srgbClr val="987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Sheet1!$A$2:$A$7</c15:sqref>
                        </c15:formulaRef>
                      </c:ext>
                    </c:extLst>
                    <c:strCache>
                      <c:ptCount val="5"/>
                      <c:pt idx="0">
                        <c:v>En kulturopplevelse (kino, konsert, teater eller lignende)</c:v>
                      </c:pt>
                      <c:pt idx="1">
                        <c:v>En tur på restaurant</c:v>
                      </c:pt>
                      <c:pt idx="2">
                        <c:v>En velvære opplevelse (spa, hotell eller lignende)</c:v>
                      </c:pt>
                      <c:pt idx="3">
                        <c:v>En reise i utlandet</c:v>
                      </c:pt>
                      <c:pt idx="4">
                        <c:v>En reise i Norge</c:v>
                      </c:pt>
                    </c:strCache>
                  </c:strRef>
                </c:cat>
                <c:val>
                  <c:numRef>
                    <c:extLst>
                      <c:ext xmlns:c15="http://schemas.microsoft.com/office/drawing/2012/chart" uri="{02D57815-91ED-43cb-92C2-25804820EDAC}">
                        <c15:formulaRef>
                          <c15:sqref>Sheet1!$E$2:$E$7</c15:sqref>
                        </c15:formulaRef>
                      </c:ext>
                    </c:extLst>
                    <c:numCache>
                      <c:formatCode>0%</c:formatCode>
                      <c:ptCount val="5"/>
                      <c:pt idx="0">
                        <c:v>0.17</c:v>
                      </c:pt>
                      <c:pt idx="1">
                        <c:v>0.12</c:v>
                      </c:pt>
                      <c:pt idx="2">
                        <c:v>0.06</c:v>
                      </c:pt>
                      <c:pt idx="3">
                        <c:v>0.04</c:v>
                      </c:pt>
                      <c:pt idx="4">
                        <c:v>0.05</c:v>
                      </c:pt>
                    </c:numCache>
                  </c:numRef>
                </c:val>
                <c:extLst xmlns:c15="http://schemas.microsoft.com/office/drawing/2012/chart">
                  <c:ext xmlns:c16="http://schemas.microsoft.com/office/drawing/2014/chart" uri="{C3380CC4-5D6E-409C-BE32-E72D297353CC}">
                    <c16:uniqueId val="{00000003-5EF6-4419-9265-AFEE179B057C}"/>
                  </c:ext>
                </c:extLst>
              </c15:ser>
            </c15:filteredBarSeries>
          </c:ext>
        </c:extLst>
      </c:barChart>
      <c:catAx>
        <c:axId val="89266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92653976"/>
        <c:crosses val="autoZero"/>
        <c:auto val="1"/>
        <c:lblAlgn val="ctr"/>
        <c:lblOffset val="100"/>
        <c:noMultiLvlLbl val="0"/>
      </c:catAx>
      <c:valAx>
        <c:axId val="892653976"/>
        <c:scaling>
          <c:orientation val="minMax"/>
        </c:scaling>
        <c:delete val="1"/>
        <c:axPos val="l"/>
        <c:numFmt formatCode="0%" sourceLinked="1"/>
        <c:majorTickMark val="none"/>
        <c:minorTickMark val="none"/>
        <c:tickLblPos val="nextTo"/>
        <c:crossAx val="892662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0.30469</cdr:x>
      <cdr:y>0</cdr:y>
    </cdr:from>
    <cdr:to>
      <cdr:x>0.59851</cdr:x>
      <cdr:y>0.10288</cdr:y>
    </cdr:to>
    <cdr:pic>
      <cdr:nvPicPr>
        <cdr:cNvPr id="2" name="chart">
          <a:extLst xmlns:a="http://schemas.openxmlformats.org/drawingml/2006/main">
            <a:ext uri="{FF2B5EF4-FFF2-40B4-BE49-F238E27FC236}">
              <a16:creationId xmlns:a16="http://schemas.microsoft.com/office/drawing/2014/main" id="{9AD8C59E-F260-4110-9418-619D92EF16D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610997" y="-1790700"/>
          <a:ext cx="2517866" cy="42675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0.04035</cdr:x>
      <cdr:y>0.38654</cdr:y>
    </cdr:from>
    <cdr:to>
      <cdr:x>0.34225</cdr:x>
      <cdr:y>0.45703</cdr:y>
    </cdr:to>
    <cdr:sp macro="" textlink="">
      <cdr:nvSpPr>
        <cdr:cNvPr id="2" name="Right Brace 1"/>
        <cdr:cNvSpPr/>
      </cdr:nvSpPr>
      <cdr:spPr>
        <a:xfrm xmlns:a="http://schemas.openxmlformats.org/drawingml/2006/main" rot="16200000">
          <a:off x="1984814" y="68068"/>
          <a:ext cx="292410" cy="3363133"/>
        </a:xfrm>
        <a:prstGeom xmlns:a="http://schemas.openxmlformats.org/drawingml/2006/main" prst="rightBrace">
          <a:avLst/>
        </a:prstGeom>
        <a:ln xmlns:a="http://schemas.openxmlformats.org/drawingml/2006/main" w="12700">
          <a:solidFill>
            <a:schemeClr val="tx1"/>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nb-NO"/>
        </a:p>
      </cdr:txBody>
    </cdr:sp>
  </cdr:relSizeAnchor>
  <cdr:relSizeAnchor xmlns:cdr="http://schemas.openxmlformats.org/drawingml/2006/chartDrawing">
    <cdr:from>
      <cdr:x>0.36725</cdr:x>
      <cdr:y>0.28932</cdr:y>
    </cdr:from>
    <cdr:to>
      <cdr:x>0.79546</cdr:x>
      <cdr:y>0.3729</cdr:y>
    </cdr:to>
    <cdr:sp macro="" textlink="">
      <cdr:nvSpPr>
        <cdr:cNvPr id="3" name="Right Brace 2"/>
        <cdr:cNvSpPr/>
      </cdr:nvSpPr>
      <cdr:spPr>
        <a:xfrm xmlns:a="http://schemas.openxmlformats.org/drawingml/2006/main" rot="16200000">
          <a:off x="4456125" y="-331476"/>
          <a:ext cx="346697" cy="3409947"/>
        </a:xfrm>
        <a:prstGeom xmlns:a="http://schemas.openxmlformats.org/drawingml/2006/main" prst="rightBrace">
          <a:avLst/>
        </a:prstGeom>
        <a:ln xmlns:a="http://schemas.openxmlformats.org/drawingml/2006/main" w="12700">
          <a:solidFill>
            <a:schemeClr val="tx1"/>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nb-NO"/>
        </a:p>
      </cdr:txBody>
    </cdr:sp>
  </cdr:relSizeAnchor>
  <cdr:relSizeAnchor xmlns:cdr="http://schemas.openxmlformats.org/drawingml/2006/chartDrawing">
    <cdr:from>
      <cdr:x>0.10991</cdr:x>
      <cdr:y>0.25577</cdr:y>
    </cdr:from>
    <cdr:to>
      <cdr:x>0.26156</cdr:x>
      <cdr:y>0.29658</cdr:y>
    </cdr:to>
    <cdr:sp macro="" textlink="">
      <cdr:nvSpPr>
        <cdr:cNvPr id="4" name="TextBox 3"/>
        <cdr:cNvSpPr txBox="1"/>
      </cdr:nvSpPr>
      <cdr:spPr>
        <a:xfrm xmlns:a="http://schemas.openxmlformats.org/drawingml/2006/main">
          <a:off x="875238" y="1060969"/>
          <a:ext cx="120762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1100" dirty="0" err="1"/>
            <a:t>Før</a:t>
          </a:r>
          <a:r>
            <a:rPr lang="en-US" sz="1100" dirty="0"/>
            <a:t> Jul</a:t>
          </a:r>
        </a:p>
      </cdr:txBody>
    </cdr:sp>
  </cdr:relSizeAnchor>
  <cdr:relSizeAnchor xmlns:cdr="http://schemas.openxmlformats.org/drawingml/2006/chartDrawing">
    <cdr:from>
      <cdr:x>0.48228</cdr:x>
      <cdr:y>0.22306</cdr:y>
    </cdr:from>
    <cdr:to>
      <cdr:x>0.66871</cdr:x>
      <cdr:y>0.26387</cdr:y>
    </cdr:to>
    <cdr:sp macro="" textlink="">
      <cdr:nvSpPr>
        <cdr:cNvPr id="5" name="TextBox 4"/>
        <cdr:cNvSpPr txBox="1"/>
      </cdr:nvSpPr>
      <cdr:spPr>
        <a:xfrm xmlns:a="http://schemas.openxmlformats.org/drawingml/2006/main">
          <a:off x="3840492" y="925281"/>
          <a:ext cx="1484583"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1100" dirty="0" err="1"/>
            <a:t>Mellom</a:t>
          </a:r>
          <a:r>
            <a:rPr lang="en-US" sz="1100" dirty="0"/>
            <a:t> </a:t>
          </a:r>
          <a:r>
            <a:rPr lang="en-US" sz="1100" dirty="0" err="1"/>
            <a:t>jul</a:t>
          </a:r>
          <a:r>
            <a:rPr lang="en-US" sz="1100" dirty="0"/>
            <a:t> </a:t>
          </a:r>
          <a:r>
            <a:rPr lang="en-US" sz="1100" dirty="0" err="1"/>
            <a:t>og</a:t>
          </a:r>
          <a:r>
            <a:rPr lang="en-US" sz="1100" dirty="0"/>
            <a:t> </a:t>
          </a:r>
          <a:r>
            <a:rPr lang="en-US" sz="1100" dirty="0" err="1"/>
            <a:t>påske</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0.21724</cdr:x>
      <cdr:y>0.96713</cdr:y>
    </cdr:from>
    <cdr:to>
      <cdr:x>0.43278</cdr:x>
      <cdr:y>1</cdr:y>
    </cdr:to>
    <cdr:sp macro="" textlink="">
      <cdr:nvSpPr>
        <cdr:cNvPr id="2" name="TextBox 1">
          <a:extLst xmlns:a="http://schemas.openxmlformats.org/drawingml/2006/main">
            <a:ext uri="{FF2B5EF4-FFF2-40B4-BE49-F238E27FC236}">
              <a16:creationId xmlns:a16="http://schemas.microsoft.com/office/drawing/2014/main" id="{ECBEC848-2334-4173-9294-58B90632B958}"/>
            </a:ext>
          </a:extLst>
        </cdr:cNvPr>
        <cdr:cNvSpPr txBox="1"/>
      </cdr:nvSpPr>
      <cdr:spPr>
        <a:xfrm xmlns:a="http://schemas.openxmlformats.org/drawingml/2006/main">
          <a:off x="1167384" y="4754905"/>
          <a:ext cx="1158240" cy="16158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nb-NO" sz="1050" dirty="0">
              <a:solidFill>
                <a:schemeClr val="bg1">
                  <a:lumMod val="65000"/>
                </a:schemeClr>
              </a:solidFill>
            </a:rPr>
            <a:t>N= 1004</a:t>
          </a:r>
          <a:endParaRPr lang="en-US" sz="1050" dirty="0" err="1">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AC5B1-F58D-4268-BB75-9856A9D794A6}" type="datetimeFigureOut">
              <a:rPr lang="en-GB" smtClean="0"/>
              <a:t>14/11/2019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2830441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5" name="Rectangle 4">
            <a:extLst>
              <a:ext uri="{FF2B5EF4-FFF2-40B4-BE49-F238E27FC236}">
                <a16:creationId xmlns:a16="http://schemas.microsoft.com/office/drawing/2014/main" id="{21EF87A6-3D23-4741-9E07-41713AE28C13}"/>
              </a:ext>
            </a:extLst>
          </p:cNvPr>
          <p:cNvSpPr/>
          <p:nvPr userDrawn="1"/>
        </p:nvSpPr>
        <p:spPr bwMode="ltGray">
          <a:xfrm>
            <a:off x="2011680" y="243840"/>
            <a:ext cx="963168" cy="6278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 name="Rectangle 1">
            <a:extLst>
              <a:ext uri="{FF2B5EF4-FFF2-40B4-BE49-F238E27FC236}">
                <a16:creationId xmlns:a16="http://schemas.microsoft.com/office/drawing/2014/main" id="{C118AB0D-3139-4870-831C-17DD5DF9C87C}"/>
              </a:ext>
            </a:extLst>
          </p:cNvPr>
          <p:cNvSpPr/>
          <p:nvPr userDrawn="1"/>
        </p:nvSpPr>
        <p:spPr bwMode="ltGray">
          <a:xfrm>
            <a:off x="1341120" y="6230112"/>
            <a:ext cx="963168" cy="6278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0" y="1031839"/>
            <a:ext cx="5374217" cy="4916524"/>
          </a:xfrm>
          <a:prstGeom prst="rect">
            <a:avLst/>
          </a:prstGeo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6434667" y="1031839"/>
            <a:ext cx="5372100" cy="4916524"/>
          </a:xfrm>
          <a:prstGeom prst="rect">
            <a:avLst/>
          </a:prstGeo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5950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790700"/>
            <a:ext cx="11425767"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381000" y="1031840"/>
            <a:ext cx="11425765"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2384358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031840"/>
            <a:ext cx="11425767" cy="4906999"/>
          </a:xfrm>
          <a:prstGeom prst="rect">
            <a:avLst/>
          </a:prstGeo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8310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F)">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381000" y="1821424"/>
            <a:ext cx="1033824"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379200" y="2851200"/>
            <a:ext cx="7727635" cy="766800"/>
          </a:xfrm>
        </p:spPr>
        <p:txBody>
          <a:bodyPr/>
          <a:lstStyle/>
          <a:p>
            <a:r>
              <a:rPr lang="en-US"/>
              <a:t>Click to edit Master title style</a:t>
            </a:r>
            <a:endParaRPr lang="en-GB"/>
          </a:p>
        </p:txBody>
      </p:sp>
    </p:spTree>
    <p:extLst>
      <p:ext uri="{BB962C8B-B14F-4D97-AF65-F5344CB8AC3E}">
        <p14:creationId xmlns:p14="http://schemas.microsoft.com/office/powerpoint/2010/main" val="358390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0" y="1790700"/>
            <a:ext cx="5374217"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6434667" y="1790700"/>
            <a:ext cx="53721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381000" y="1031840"/>
            <a:ext cx="5374217"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6434667" y="1031840"/>
            <a:ext cx="5372099"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55131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 (E)">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381000" y="1821424"/>
            <a:ext cx="1033824"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379200" y="2851200"/>
            <a:ext cx="7727635" cy="766800"/>
          </a:xfrm>
        </p:spPr>
        <p:txBody>
          <a:bodyPr/>
          <a:lstStyle/>
          <a:p>
            <a:r>
              <a:rPr lang="en-US"/>
              <a:t>Click to edit Master title style</a:t>
            </a:r>
            <a:endParaRPr lang="en-GB"/>
          </a:p>
        </p:txBody>
      </p:sp>
    </p:spTree>
    <p:extLst>
      <p:ext uri="{BB962C8B-B14F-4D97-AF65-F5344CB8AC3E}">
        <p14:creationId xmlns:p14="http://schemas.microsoft.com/office/powerpoint/2010/main" val="128861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4" name="Rectangle 3">
            <a:extLst>
              <a:ext uri="{FF2B5EF4-FFF2-40B4-BE49-F238E27FC236}">
                <a16:creationId xmlns:a16="http://schemas.microsoft.com/office/drawing/2014/main" id="{B3495170-4210-4F5C-BCCB-49D53D38F337}"/>
              </a:ext>
            </a:extLst>
          </p:cNvPr>
          <p:cNvSpPr/>
          <p:nvPr userDrawn="1"/>
        </p:nvSpPr>
        <p:spPr bwMode="ltGray">
          <a:xfrm>
            <a:off x="1966452" y="245806"/>
            <a:ext cx="1258529" cy="72758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1163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9398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5" name="Rectangle 4">
            <a:extLst>
              <a:ext uri="{FF2B5EF4-FFF2-40B4-BE49-F238E27FC236}">
                <a16:creationId xmlns:a16="http://schemas.microsoft.com/office/drawing/2014/main" id="{DEB2A66B-0718-4384-B155-CB5FAEA11B48}"/>
              </a:ext>
            </a:extLst>
          </p:cNvPr>
          <p:cNvSpPr/>
          <p:nvPr userDrawn="1"/>
        </p:nvSpPr>
        <p:spPr bwMode="ltGray">
          <a:xfrm>
            <a:off x="1966452" y="245806"/>
            <a:ext cx="1258529" cy="72758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12675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Tree>
    <p:extLst>
      <p:ext uri="{BB962C8B-B14F-4D97-AF65-F5344CB8AC3E}">
        <p14:creationId xmlns:p14="http://schemas.microsoft.com/office/powerpoint/2010/main" val="1533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5" name="Rectangle 4">
            <a:extLst>
              <a:ext uri="{FF2B5EF4-FFF2-40B4-BE49-F238E27FC236}">
                <a16:creationId xmlns:a16="http://schemas.microsoft.com/office/drawing/2014/main" id="{F332CD76-FB8B-459A-B25C-CC9DB6EDDE50}"/>
              </a:ext>
            </a:extLst>
          </p:cNvPr>
          <p:cNvSpPr/>
          <p:nvPr userDrawn="1"/>
        </p:nvSpPr>
        <p:spPr bwMode="ltGray">
          <a:xfrm>
            <a:off x="2011680" y="280416"/>
            <a:ext cx="963168" cy="6278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5540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4076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5554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0063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915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5550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0351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56981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22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6140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0" y="1031839"/>
            <a:ext cx="5374217" cy="4916524"/>
          </a:xfrm>
          <a:prstGeom prst="rect">
            <a:avLst/>
          </a:prstGeo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6434667" y="1031839"/>
            <a:ext cx="5372100" cy="4916524"/>
          </a:xfrm>
          <a:prstGeom prst="rect">
            <a:avLst/>
          </a:prstGeo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22956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790700"/>
            <a:ext cx="11425767"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381000" y="1031840"/>
            <a:ext cx="11425765"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2435201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031840"/>
            <a:ext cx="11425767" cy="4906999"/>
          </a:xfrm>
          <a:prstGeom prst="rect">
            <a:avLst/>
          </a:prstGeo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39466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hapter (F)">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381000" y="1821424"/>
            <a:ext cx="1033824"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379200" y="2851200"/>
            <a:ext cx="7727635" cy="766800"/>
          </a:xfrm>
        </p:spPr>
        <p:txBody>
          <a:bodyPr/>
          <a:lstStyle/>
          <a:p>
            <a:r>
              <a:rPr lang="en-US"/>
              <a:t>Click to edit Master title style</a:t>
            </a:r>
            <a:endParaRPr lang="en-GB"/>
          </a:p>
        </p:txBody>
      </p:sp>
    </p:spTree>
    <p:extLst>
      <p:ext uri="{BB962C8B-B14F-4D97-AF65-F5344CB8AC3E}">
        <p14:creationId xmlns:p14="http://schemas.microsoft.com/office/powerpoint/2010/main" val="2332618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0" y="1790700"/>
            <a:ext cx="5374217"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6434667" y="1790700"/>
            <a:ext cx="53721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381000" y="1031840"/>
            <a:ext cx="5374217"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6434667" y="1031840"/>
            <a:ext cx="5372099"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876745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hapter (E)">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381000" y="1821424"/>
            <a:ext cx="1033824"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379200" y="2851200"/>
            <a:ext cx="7727635" cy="766800"/>
          </a:xfrm>
        </p:spPr>
        <p:txBody>
          <a:bodyPr/>
          <a:lstStyle/>
          <a:p>
            <a:r>
              <a:rPr lang="en-US"/>
              <a:t>Click to edit Master title style</a:t>
            </a:r>
            <a:endParaRPr lang="en-GB"/>
          </a:p>
        </p:txBody>
      </p:sp>
    </p:spTree>
    <p:extLst>
      <p:ext uri="{BB962C8B-B14F-4D97-AF65-F5344CB8AC3E}">
        <p14:creationId xmlns:p14="http://schemas.microsoft.com/office/powerpoint/2010/main" val="19359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621721"/>
            <a:chOff x="-1143000" y="-438330"/>
            <a:chExt cx="13716000" cy="6621721"/>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6" name="Picture 95" descr="logo-03.png"/>
          <p:cNvPicPr>
            <a:picLocks noChangeAspect="1"/>
          </p:cNvPicPr>
          <p:nvPr/>
        </p:nvPicPr>
        <p:blipFill>
          <a:blip r:embed="rId22">
            <a:alphaModFix/>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pic>
        <p:nvPicPr>
          <p:cNvPr id="90" name="Picture 2" descr="Logo"/>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9739142" y="6353591"/>
            <a:ext cx="921647" cy="251999"/>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CDCA64B7-17C6-46AA-8465-9751C343B89D}"/>
              </a:ext>
            </a:extLst>
          </p:cNvPr>
          <p:cNvSpPr/>
          <p:nvPr userDrawn="1"/>
        </p:nvSpPr>
        <p:spPr bwMode="ltGray">
          <a:xfrm>
            <a:off x="1341120" y="6230112"/>
            <a:ext cx="963168" cy="6278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7" r:id="rId15"/>
    <p:sldLayoutId id="2147483748"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621721"/>
            <a:chOff x="-1143000" y="-438330"/>
            <a:chExt cx="13716000" cy="6621721"/>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6" name="Picture 95" descr="logo-03.png"/>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sp>
        <p:nvSpPr>
          <p:cNvPr id="90" name="Rectangle 89">
            <a:extLst>
              <a:ext uri="{FF2B5EF4-FFF2-40B4-BE49-F238E27FC236}">
                <a16:creationId xmlns:a16="http://schemas.microsoft.com/office/drawing/2014/main" id="{31891981-D81B-4477-924A-127C4E7FE55E}"/>
              </a:ext>
            </a:extLst>
          </p:cNvPr>
          <p:cNvSpPr/>
          <p:nvPr userDrawn="1"/>
        </p:nvSpPr>
        <p:spPr bwMode="ltGray">
          <a:xfrm>
            <a:off x="1341120" y="6230112"/>
            <a:ext cx="963168" cy="6278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621721"/>
            <a:chOff x="-1143000" y="-438330"/>
            <a:chExt cx="13716000" cy="6621721"/>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6" name="Picture 95" descr="logo-03.png"/>
          <p:cNvPicPr>
            <a:picLocks noChangeAspect="1"/>
          </p:cNvPicPr>
          <p:nvPr/>
        </p:nvPicPr>
        <p:blipFill>
          <a:blip r:embed="rId22">
            <a:alphaModFix/>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pic>
        <p:nvPicPr>
          <p:cNvPr id="90" name="Picture 2" descr="Logo"/>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9739142" y="6353591"/>
            <a:ext cx="921647" cy="251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6A1753C-5642-498A-AA49-404B33E0BA4F}"/>
              </a:ext>
            </a:extLst>
          </p:cNvPr>
          <p:cNvSpPr/>
          <p:nvPr userDrawn="1"/>
        </p:nvSpPr>
        <p:spPr bwMode="ltGray">
          <a:xfrm>
            <a:off x="1356852" y="6312310"/>
            <a:ext cx="904567" cy="37362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Tree>
    <p:extLst>
      <p:ext uri="{BB962C8B-B14F-4D97-AF65-F5344CB8AC3E}">
        <p14:creationId xmlns:p14="http://schemas.microsoft.com/office/powerpoint/2010/main" val="10869969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mailto:Amund.brathen@kantar.com" TargetMode="Externa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b-NO" dirty="0" err="1">
                <a:solidFill>
                  <a:srgbClr val="717171"/>
                </a:solidFill>
              </a:rPr>
              <a:t>Julebordsplaner</a:t>
            </a:r>
            <a:r>
              <a:rPr lang="nb-NO" dirty="0">
                <a:solidFill>
                  <a:srgbClr val="717171"/>
                </a:solidFill>
              </a:rPr>
              <a:t> i julen 2019 og ferieplaner vintersesongen 2020</a:t>
            </a:r>
          </a:p>
        </p:txBody>
      </p:sp>
      <p:sp>
        <p:nvSpPr>
          <p:cNvPr id="6" name="Subtitle 5"/>
          <p:cNvSpPr>
            <a:spLocks noGrp="1"/>
          </p:cNvSpPr>
          <p:nvPr>
            <p:ph type="subTitle" idx="1"/>
          </p:nvPr>
        </p:nvSpPr>
        <p:spPr/>
        <p:txBody>
          <a:bodyPr>
            <a:normAutofit/>
          </a:bodyPr>
          <a:lstStyle/>
          <a:p>
            <a:r>
              <a:rPr lang="nb-NO" sz="1600" dirty="0"/>
              <a:t>Amund Bråthen</a:t>
            </a:r>
          </a:p>
          <a:p>
            <a:r>
              <a:rPr lang="nb-NO" sz="1600" dirty="0"/>
              <a:t>Senior rådgiver</a:t>
            </a:r>
          </a:p>
          <a:p>
            <a:r>
              <a:rPr lang="nb-NO" sz="1600" dirty="0"/>
              <a:t>13. November 2019</a:t>
            </a:r>
          </a:p>
        </p:txBody>
      </p:sp>
      <p:pic>
        <p:nvPicPr>
          <p:cNvPr id="3" name="Picture 2"/>
          <p:cNvPicPr>
            <a:picLocks noChangeAspect="1"/>
          </p:cNvPicPr>
          <p:nvPr/>
        </p:nvPicPr>
        <p:blipFill>
          <a:blip r:embed="rId3"/>
          <a:stretch>
            <a:fillRect/>
          </a:stretch>
        </p:blipFill>
        <p:spPr>
          <a:xfrm>
            <a:off x="9293905" y="5250627"/>
            <a:ext cx="2118546" cy="589264"/>
          </a:xfrm>
          <a:prstGeom prst="rect">
            <a:avLst/>
          </a:prstGeom>
        </p:spPr>
      </p:pic>
      <p:pic>
        <p:nvPicPr>
          <p:cNvPr id="2050" name="Picture 2" descr="Christmas, Red, Star, Christmas Ornament, Julepynt">
            <a:extLst>
              <a:ext uri="{FF2B5EF4-FFF2-40B4-BE49-F238E27FC236}">
                <a16:creationId xmlns:a16="http://schemas.microsoft.com/office/drawing/2014/main" id="{AE2B990E-EDB0-4F50-B0B3-21245AABD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343025"/>
            <a:ext cx="6767099" cy="478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9784CBA3-D598-4B1F-BAA3-EE14B5154290}" type="slidenum">
              <a:rPr lang="en-AU" smtClean="0"/>
              <a:pPr/>
              <a:t>10</a:t>
            </a:fld>
            <a:endParaRPr lang="en-AU" dirty="0"/>
          </a:p>
        </p:txBody>
      </p:sp>
      <p:sp>
        <p:nvSpPr>
          <p:cNvPr id="5" name="Text Placeholder 4"/>
          <p:cNvSpPr>
            <a:spLocks noGrp="1"/>
          </p:cNvSpPr>
          <p:nvPr>
            <p:ph type="body" sz="quarter" idx="15"/>
          </p:nvPr>
        </p:nvSpPr>
        <p:spPr/>
        <p:txBody>
          <a:bodyPr/>
          <a:lstStyle/>
          <a:p>
            <a:endParaRPr lang="en-US"/>
          </a:p>
        </p:txBody>
      </p:sp>
      <p:pic>
        <p:nvPicPr>
          <p:cNvPr id="1028" name="Picture 4"/>
          <p:cNvPicPr>
            <a:picLocks noGrp="1" noChangeAspect="1" noChangeArrowheads="1"/>
          </p:cNvPicPr>
          <p:nvPr>
            <p:ph sz="quarter" idx="11"/>
          </p:nvPr>
        </p:nvPicPr>
        <p:blipFill>
          <a:blip r:embed="rId2"/>
          <a:stretch>
            <a:fillRect/>
          </a:stretch>
        </p:blipFill>
        <p:spPr bwMode="auto">
          <a:xfrm>
            <a:off x="0" y="-85725"/>
            <a:ext cx="1263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tekst 1"/>
          <p:cNvSpPr txBox="1">
            <a:spLocks/>
          </p:cNvSpPr>
          <p:nvPr/>
        </p:nvSpPr>
        <p:spPr>
          <a:xfrm>
            <a:off x="9641334" y="1031840"/>
            <a:ext cx="1841500" cy="1274762"/>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0" dirty="0">
                <a:solidFill>
                  <a:schemeClr val="bg1"/>
                </a:solidFill>
              </a:rPr>
              <a:t>2</a:t>
            </a:r>
          </a:p>
        </p:txBody>
      </p:sp>
      <p:sp>
        <p:nvSpPr>
          <p:cNvPr id="13" name="Tittel 2"/>
          <p:cNvSpPr txBox="1">
            <a:spLocks/>
          </p:cNvSpPr>
          <p:nvPr/>
        </p:nvSpPr>
        <p:spPr>
          <a:xfrm>
            <a:off x="9641334" y="2358459"/>
            <a:ext cx="7727635" cy="7668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nb-NO" dirty="0">
                <a:solidFill>
                  <a:schemeClr val="bg1"/>
                </a:solidFill>
              </a:rPr>
              <a:t>Julegavekjøp </a:t>
            </a:r>
          </a:p>
        </p:txBody>
      </p:sp>
    </p:spTree>
    <p:extLst>
      <p:ext uri="{BB962C8B-B14F-4D97-AF65-F5344CB8AC3E}">
        <p14:creationId xmlns:p14="http://schemas.microsoft.com/office/powerpoint/2010/main" val="182613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1800" dirty="0"/>
              <a:t>Signifikant flere oppgir at de planlegger å gi en opplevelse i julegave i 2019 (restaurantbesøk, kulturopplevelse, hotellopphold, reise e.l.).</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11</a:t>
            </a:fld>
            <a:endParaRPr lang="en-AU"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3680406336"/>
              </p:ext>
            </p:extLst>
          </p:nvPr>
        </p:nvGraphicFramePr>
        <p:xfrm>
          <a:off x="381000" y="1790700"/>
          <a:ext cx="6486525" cy="36027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Sylinder 13"/>
          <p:cNvSpPr txBox="1"/>
          <p:nvPr>
            <p:custDataLst>
              <p:tags r:id="rId1"/>
            </p:custDataLst>
          </p:nvPr>
        </p:nvSpPr>
        <p:spPr>
          <a:xfrm>
            <a:off x="8983024" y="5671323"/>
            <a:ext cx="3419343"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Kantar TNS, utvalg = 1060 (2018)</a:t>
            </a:r>
          </a:p>
          <a:p>
            <a:r>
              <a:rPr lang="nb-NO" sz="800" dirty="0">
                <a:solidFill>
                  <a:srgbClr val="333333"/>
                </a:solidFill>
                <a:latin typeface="Verdana"/>
              </a:rPr>
              <a:t>Kantar, utvalg = 1004 (2019)</a:t>
            </a:r>
          </a:p>
        </p:txBody>
      </p:sp>
      <p:sp>
        <p:nvSpPr>
          <p:cNvPr id="5" name="TextBox 4">
            <a:extLst>
              <a:ext uri="{FF2B5EF4-FFF2-40B4-BE49-F238E27FC236}">
                <a16:creationId xmlns:a16="http://schemas.microsoft.com/office/drawing/2014/main" id="{C4ED1440-D590-4201-8E02-6B23882F4242}"/>
              </a:ext>
            </a:extLst>
          </p:cNvPr>
          <p:cNvSpPr txBox="1"/>
          <p:nvPr/>
        </p:nvSpPr>
        <p:spPr>
          <a:xfrm>
            <a:off x="7544802" y="2020303"/>
            <a:ext cx="3533775" cy="3693319"/>
          </a:xfrm>
          <a:prstGeom prst="rect">
            <a:avLst/>
          </a:prstGeom>
          <a:solidFill>
            <a:schemeClr val="tx1">
              <a:lumMod val="20000"/>
              <a:lumOff val="80000"/>
            </a:schemeClr>
          </a:solidFill>
          <a:ln>
            <a:solidFill>
              <a:srgbClr val="D7B446"/>
            </a:solidFill>
          </a:ln>
        </p:spPr>
        <p:txBody>
          <a:bodyPr wrap="square" lIns="0" tIns="0" rIns="0" bIns="0" rtlCol="0">
            <a:spAutoFit/>
          </a:bodyPr>
          <a:lstStyle/>
          <a:p>
            <a:endParaRPr lang="nb-NO" sz="1600" dirty="0"/>
          </a:p>
          <a:p>
            <a:pPr marL="216000"/>
            <a:r>
              <a:rPr lang="nb-NO" sz="1600" dirty="0"/>
              <a:t>Sannsynligheten for å skulle gi en opplevelse som gave synker med økt alder. </a:t>
            </a:r>
            <a:r>
              <a:rPr lang="nb-NO" sz="1600" dirty="0" err="1"/>
              <a:t>Dvs</a:t>
            </a:r>
            <a:r>
              <a:rPr lang="nb-NO" sz="1600" dirty="0"/>
              <a:t> det er de unge (under 30 år) som i størst grad planlegger å gi opplevelser som gave (40%), etterfulgt av 30-44 åringene (13%). Kun om lag 22% av de over 45 år planlegger opplevelser i gave.</a:t>
            </a:r>
          </a:p>
          <a:p>
            <a:pPr marL="216000"/>
            <a:endParaRPr lang="nb-NO" sz="1600" dirty="0"/>
          </a:p>
          <a:p>
            <a:pPr marL="216000"/>
            <a:r>
              <a:rPr lang="nb-NO" sz="1600" dirty="0"/>
              <a:t>Det er spesielt Velvære eller restaurant opplevelser som de yngre (under 30) planlegger å gi, i større grad enn de over 30 år. </a:t>
            </a:r>
          </a:p>
          <a:p>
            <a:r>
              <a:rPr lang="nb-NO" sz="1600" dirty="0"/>
              <a:t> </a:t>
            </a:r>
          </a:p>
        </p:txBody>
      </p:sp>
    </p:spTree>
    <p:extLst>
      <p:ext uri="{BB962C8B-B14F-4D97-AF65-F5344CB8AC3E}">
        <p14:creationId xmlns:p14="http://schemas.microsoft.com/office/powerpoint/2010/main" val="275568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De </a:t>
            </a:r>
            <a:r>
              <a:rPr lang="en-US" sz="2000" dirty="0" err="1"/>
              <a:t>mest</a:t>
            </a:r>
            <a:r>
              <a:rPr lang="en-US" sz="2000" dirty="0"/>
              <a:t> </a:t>
            </a:r>
            <a:r>
              <a:rPr lang="en-US" sz="2000" dirty="0" err="1"/>
              <a:t>populære</a:t>
            </a:r>
            <a:r>
              <a:rPr lang="en-US" sz="2000" dirty="0"/>
              <a:t> </a:t>
            </a:r>
            <a:r>
              <a:rPr lang="en-US" sz="2000" dirty="0" err="1"/>
              <a:t>opplevlesesgavene</a:t>
            </a:r>
            <a:r>
              <a:rPr lang="en-US" sz="2000" dirty="0"/>
              <a:t> </a:t>
            </a:r>
            <a:r>
              <a:rPr lang="en-US" sz="2000" dirty="0" err="1"/>
              <a:t>er</a:t>
            </a:r>
            <a:r>
              <a:rPr lang="en-US" sz="2000" dirty="0"/>
              <a:t> </a:t>
            </a:r>
            <a:r>
              <a:rPr lang="en-US" sz="2000" dirty="0" err="1"/>
              <a:t>kulturopplevelser</a:t>
            </a:r>
            <a:r>
              <a:rPr lang="en-US" sz="2000" dirty="0"/>
              <a:t> </a:t>
            </a:r>
            <a:r>
              <a:rPr lang="en-US" sz="2000" dirty="0" err="1"/>
              <a:t>etterfulgt</a:t>
            </a:r>
            <a:r>
              <a:rPr lang="en-US" sz="2000" dirty="0"/>
              <a:t> av restaurant </a:t>
            </a:r>
            <a:r>
              <a:rPr lang="en-US" sz="2000" dirty="0" err="1"/>
              <a:t>opplevelser</a:t>
            </a:r>
            <a:r>
              <a:rPr lang="en-US" sz="2000" dirty="0"/>
              <a:t> </a:t>
            </a:r>
            <a:br>
              <a:rPr lang="en-US" sz="2000" dirty="0"/>
            </a:br>
            <a:r>
              <a:rPr lang="en-US" sz="2000" dirty="0" err="1"/>
              <a:t>Omlag</a:t>
            </a:r>
            <a:r>
              <a:rPr lang="en-US" sz="2000" dirty="0"/>
              <a:t> 7% </a:t>
            </a:r>
            <a:r>
              <a:rPr lang="en-US" sz="2000" dirty="0" err="1"/>
              <a:t>planlegger</a:t>
            </a:r>
            <a:r>
              <a:rPr lang="en-US" sz="2000" dirty="0"/>
              <a:t> å </a:t>
            </a:r>
            <a:r>
              <a:rPr lang="en-US" sz="2000" dirty="0" err="1"/>
              <a:t>gi</a:t>
            </a:r>
            <a:r>
              <a:rPr lang="en-US" sz="2000" dirty="0"/>
              <a:t> restaurant </a:t>
            </a:r>
            <a:r>
              <a:rPr lang="en-US" sz="2000" dirty="0" err="1"/>
              <a:t>eller</a:t>
            </a:r>
            <a:r>
              <a:rPr lang="en-US" sz="2000" dirty="0"/>
              <a:t> </a:t>
            </a:r>
            <a:r>
              <a:rPr lang="en-US" sz="2000" dirty="0" err="1"/>
              <a:t>velvære</a:t>
            </a:r>
            <a:r>
              <a:rPr lang="en-US" sz="2000" dirty="0"/>
              <a:t> </a:t>
            </a:r>
            <a:r>
              <a:rPr lang="en-US" sz="2000" dirty="0" err="1"/>
              <a:t>opplevleser</a:t>
            </a:r>
            <a:r>
              <a:rPr lang="en-US" sz="2000" dirty="0"/>
              <a:t>.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12</a:t>
            </a:fld>
            <a:endParaRPr lang="en-AU"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1033096178"/>
              </p:ext>
            </p:extLst>
          </p:nvPr>
        </p:nvGraphicFramePr>
        <p:xfrm>
          <a:off x="738130" y="1790700"/>
          <a:ext cx="9939395" cy="372669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13"/>
          <p:cNvSpPr txBox="1"/>
          <p:nvPr>
            <p:custDataLst>
              <p:tags r:id="rId1"/>
            </p:custDataLst>
          </p:nvPr>
        </p:nvSpPr>
        <p:spPr>
          <a:xfrm>
            <a:off x="8983024" y="5671323"/>
            <a:ext cx="3419343"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Kantar TNS, </a:t>
            </a:r>
            <a:r>
              <a:rPr lang="nb-NO" sz="800" dirty="0" err="1">
                <a:solidFill>
                  <a:srgbClr val="333333"/>
                </a:solidFill>
                <a:latin typeface="Verdana"/>
              </a:rPr>
              <a:t>utvagl</a:t>
            </a:r>
            <a:r>
              <a:rPr lang="nb-NO" sz="800" dirty="0">
                <a:solidFill>
                  <a:srgbClr val="333333"/>
                </a:solidFill>
                <a:latin typeface="Verdana"/>
              </a:rPr>
              <a:t> = 1060 (2018)</a:t>
            </a:r>
          </a:p>
          <a:p>
            <a:r>
              <a:rPr lang="nb-NO" sz="800" dirty="0">
                <a:solidFill>
                  <a:srgbClr val="333333"/>
                </a:solidFill>
                <a:latin typeface="Verdana"/>
              </a:rPr>
              <a:t>Kantar, utvalg = 1004 (2019)</a:t>
            </a:r>
          </a:p>
        </p:txBody>
      </p:sp>
    </p:spTree>
    <p:extLst>
      <p:ext uri="{BB962C8B-B14F-4D97-AF65-F5344CB8AC3E}">
        <p14:creationId xmlns:p14="http://schemas.microsoft.com/office/powerpoint/2010/main" val="279652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a:t>Nesten</a:t>
            </a:r>
            <a:r>
              <a:rPr lang="en-US" sz="2000" dirty="0"/>
              <a:t> </a:t>
            </a:r>
            <a:r>
              <a:rPr lang="en-US" sz="2000" dirty="0" err="1"/>
              <a:t>halvparten</a:t>
            </a:r>
            <a:r>
              <a:rPr lang="en-US" sz="2000" dirty="0"/>
              <a:t> av </a:t>
            </a:r>
            <a:r>
              <a:rPr lang="en-US" sz="2000" dirty="0" err="1"/>
              <a:t>befolkningen</a:t>
            </a:r>
            <a:r>
              <a:rPr lang="en-US" sz="2000" dirty="0"/>
              <a:t> har </a:t>
            </a:r>
            <a:r>
              <a:rPr lang="en-US" sz="2000" dirty="0" err="1"/>
              <a:t>gitt</a:t>
            </a:r>
            <a:r>
              <a:rPr lang="en-US" sz="2000" dirty="0"/>
              <a:t> </a:t>
            </a:r>
            <a:r>
              <a:rPr lang="en-US" sz="2000" dirty="0" err="1"/>
              <a:t>en</a:t>
            </a:r>
            <a:r>
              <a:rPr lang="en-US" sz="2000" dirty="0"/>
              <a:t> </a:t>
            </a:r>
            <a:r>
              <a:rPr lang="en-US" sz="2000" dirty="0" err="1"/>
              <a:t>kulturopplevelse</a:t>
            </a:r>
            <a:r>
              <a:rPr lang="en-US" sz="2000" dirty="0"/>
              <a:t> </a:t>
            </a:r>
            <a:r>
              <a:rPr lang="en-US" sz="2000" dirty="0" err="1"/>
              <a:t>i</a:t>
            </a:r>
            <a:r>
              <a:rPr lang="en-US" sz="2000" dirty="0"/>
              <a:t> </a:t>
            </a:r>
            <a:r>
              <a:rPr lang="en-US" sz="2000" dirty="0" err="1"/>
              <a:t>julegave</a:t>
            </a:r>
            <a:r>
              <a:rPr lang="en-US" sz="2000" dirty="0"/>
              <a:t> </a:t>
            </a:r>
            <a:r>
              <a:rPr lang="en-US" sz="2000" dirty="0" err="1"/>
              <a:t>i</a:t>
            </a:r>
            <a:r>
              <a:rPr lang="en-US" sz="2000" dirty="0"/>
              <a:t> </a:t>
            </a:r>
            <a:r>
              <a:rPr lang="en-US" sz="2000" dirty="0" err="1"/>
              <a:t>løpet</a:t>
            </a:r>
            <a:r>
              <a:rPr lang="en-US" sz="2000" dirty="0"/>
              <a:t> av de </a:t>
            </a:r>
            <a:r>
              <a:rPr lang="en-US" sz="2000" dirty="0" err="1"/>
              <a:t>tre</a:t>
            </a:r>
            <a:r>
              <a:rPr lang="en-US" sz="2000" dirty="0"/>
              <a:t> </a:t>
            </a:r>
            <a:r>
              <a:rPr lang="en-US" sz="2000" dirty="0" err="1"/>
              <a:t>siste</a:t>
            </a:r>
            <a:r>
              <a:rPr lang="en-US" sz="2000" dirty="0"/>
              <a:t> </a:t>
            </a:r>
            <a:r>
              <a:rPr lang="en-US" sz="2000" dirty="0" err="1"/>
              <a:t>årene</a:t>
            </a:r>
            <a:r>
              <a:rPr lang="en-US" sz="2000" dirty="0"/>
              <a:t>.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13</a:t>
            </a:fld>
            <a:endParaRPr lang="en-AU"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872438941"/>
              </p:ext>
            </p:extLst>
          </p:nvPr>
        </p:nvGraphicFramePr>
        <p:xfrm>
          <a:off x="738130" y="1790700"/>
          <a:ext cx="9939395" cy="372669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13"/>
          <p:cNvSpPr txBox="1"/>
          <p:nvPr>
            <p:custDataLst>
              <p:tags r:id="rId1"/>
            </p:custDataLst>
          </p:nvPr>
        </p:nvSpPr>
        <p:spPr>
          <a:xfrm>
            <a:off x="8983024" y="5671323"/>
            <a:ext cx="3419343"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Kantar TNS, </a:t>
            </a:r>
            <a:r>
              <a:rPr lang="nb-NO" sz="800" dirty="0" err="1">
                <a:solidFill>
                  <a:srgbClr val="333333"/>
                </a:solidFill>
                <a:latin typeface="Verdana"/>
              </a:rPr>
              <a:t>utvagl</a:t>
            </a:r>
            <a:r>
              <a:rPr lang="nb-NO" sz="800" dirty="0">
                <a:solidFill>
                  <a:srgbClr val="333333"/>
                </a:solidFill>
                <a:latin typeface="Verdana"/>
              </a:rPr>
              <a:t> = 1060 (2018)</a:t>
            </a:r>
          </a:p>
          <a:p>
            <a:r>
              <a:rPr lang="nb-NO" sz="800" dirty="0">
                <a:solidFill>
                  <a:srgbClr val="333333"/>
                </a:solidFill>
                <a:latin typeface="Verdana"/>
              </a:rPr>
              <a:t>Kantar, utvalg = 1004 (2019)</a:t>
            </a:r>
          </a:p>
        </p:txBody>
      </p:sp>
    </p:spTree>
    <p:extLst>
      <p:ext uri="{BB962C8B-B14F-4D97-AF65-F5344CB8AC3E}">
        <p14:creationId xmlns:p14="http://schemas.microsoft.com/office/powerpoint/2010/main" val="162508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892414" y="39075"/>
            <a:ext cx="1775586" cy="177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stretch>
            <a:fillRect/>
          </a:stretch>
        </p:blipFill>
        <p:spPr bwMode="auto">
          <a:xfrm>
            <a:off x="-533400" y="-152561"/>
            <a:ext cx="12725400" cy="7362986"/>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tekst 1"/>
          <p:cNvSpPr>
            <a:spLocks noGrp="1"/>
          </p:cNvSpPr>
          <p:nvPr>
            <p:ph type="body" sz="quarter" idx="10"/>
          </p:nvPr>
        </p:nvSpPr>
        <p:spPr>
          <a:xfrm>
            <a:off x="0" y="0"/>
            <a:ext cx="1841500" cy="1274762"/>
          </a:xfrm>
        </p:spPr>
        <p:txBody>
          <a:bodyPr/>
          <a:lstStyle/>
          <a:p>
            <a:r>
              <a:rPr lang="nb-NO" dirty="0">
                <a:solidFill>
                  <a:schemeClr val="tx1">
                    <a:lumMod val="50000"/>
                  </a:schemeClr>
                </a:solidFill>
              </a:rPr>
              <a:t>3</a:t>
            </a:r>
          </a:p>
        </p:txBody>
      </p:sp>
      <p:sp>
        <p:nvSpPr>
          <p:cNvPr id="9" name="Tittel 2"/>
          <p:cNvSpPr>
            <a:spLocks noGrp="1"/>
          </p:cNvSpPr>
          <p:nvPr>
            <p:ph type="title"/>
          </p:nvPr>
        </p:nvSpPr>
        <p:spPr>
          <a:xfrm>
            <a:off x="0" y="1135526"/>
            <a:ext cx="7727635" cy="766800"/>
          </a:xfrm>
        </p:spPr>
        <p:txBody>
          <a:bodyPr/>
          <a:lstStyle/>
          <a:p>
            <a:r>
              <a:rPr lang="nb-NO" dirty="0">
                <a:solidFill>
                  <a:schemeClr val="tx1">
                    <a:lumMod val="50000"/>
                  </a:schemeClr>
                </a:solidFill>
              </a:rPr>
              <a:t>Reiseplaner i julen - Norge og utlandet</a:t>
            </a:r>
          </a:p>
        </p:txBody>
      </p:sp>
    </p:spTree>
    <p:custDataLst>
      <p:tags r:id="rId1"/>
    </p:custDataLst>
    <p:extLst>
      <p:ext uri="{BB962C8B-B14F-4D97-AF65-F5344CB8AC3E}">
        <p14:creationId xmlns:p14="http://schemas.microsoft.com/office/powerpoint/2010/main" val="267126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De fleste er hjemme i julen også i 2019</a:t>
            </a:r>
          </a:p>
        </p:txBody>
      </p:sp>
      <p:graphicFrame>
        <p:nvGraphicFramePr>
          <p:cNvPr id="5" name="Plassholder for innhold 4"/>
          <p:cNvGraphicFramePr>
            <a:graphicFrameLocks noGrp="1"/>
          </p:cNvGraphicFramePr>
          <p:nvPr>
            <p:ph sz="quarter" idx="11"/>
            <p:extLst>
              <p:ext uri="{D42A27DB-BD31-4B8C-83A1-F6EECF244321}">
                <p14:modId xmlns:p14="http://schemas.microsoft.com/office/powerpoint/2010/main" val="1562239273"/>
              </p:ext>
            </p:extLst>
          </p:nvPr>
        </p:nvGraphicFramePr>
        <p:xfrm>
          <a:off x="1817370" y="1628194"/>
          <a:ext cx="8569325" cy="414813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Sylinder 16"/>
          <p:cNvSpPr txBox="1"/>
          <p:nvPr>
            <p:custDataLst>
              <p:tags r:id="rId1"/>
            </p:custDataLst>
          </p:nvPr>
        </p:nvSpPr>
        <p:spPr>
          <a:xfrm>
            <a:off x="1817371" y="5583019"/>
            <a:ext cx="8891958" cy="377723"/>
          </a:xfrm>
          <a:prstGeom prst="rect">
            <a:avLst/>
          </a:prstGeom>
          <a:noFill/>
        </p:spPr>
        <p:txBody>
          <a:bodyPr vert="horz" lIns="0" tIns="0" rIns="0" bIns="0" rtlCol="0" anchor="ctr">
            <a:noAutofit/>
          </a:bodyPr>
          <a:lstStyle/>
          <a:p>
            <a:r>
              <a:rPr lang="nb-NO" sz="800" dirty="0">
                <a:solidFill>
                  <a:srgbClr val="333333"/>
                </a:solidFill>
                <a:latin typeface="Verdana"/>
              </a:rPr>
              <a:t>SOURCE : TNS panelbuss uke 46 og 48 i 2014, utvalg 1027, uke 46 og 47 i 2015, utvalg 1118, uke 45 og 46 2016, utvalg 1022, uke 44 og 45 2018 , utvalg 1060, uke 44 og 45 2019, utvalg 1004</a:t>
            </a:r>
          </a:p>
        </p:txBody>
      </p:sp>
      <p:sp>
        <p:nvSpPr>
          <p:cNvPr id="8" name="Plassholder for tekst 12"/>
          <p:cNvSpPr txBox="1">
            <a:spLocks/>
          </p:cNvSpPr>
          <p:nvPr/>
        </p:nvSpPr>
        <p:spPr>
          <a:xfrm>
            <a:off x="1817371" y="1016762"/>
            <a:ext cx="8569325" cy="758825"/>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dirty="0"/>
              <a:t>Har du planer om å dra på ferie- eller fritidsreise i julen? </a:t>
            </a:r>
          </a:p>
          <a:p>
            <a:endParaRPr lang="nb-NO" dirty="0"/>
          </a:p>
        </p:txBody>
      </p:sp>
      <p:sp>
        <p:nvSpPr>
          <p:cNvPr id="7" name="TekstSylinder 6"/>
          <p:cNvSpPr txBox="1"/>
          <p:nvPr>
            <p:custDataLst>
              <p:tags r:id="rId2"/>
            </p:custDataLst>
          </p:nvPr>
        </p:nvSpPr>
        <p:spPr>
          <a:xfrm>
            <a:off x="9881908" y="6461279"/>
            <a:ext cx="504788" cy="115416"/>
          </a:xfrm>
          <a:prstGeom prst="rect">
            <a:avLst/>
          </a:prstGeom>
          <a:noFill/>
        </p:spPr>
        <p:txBody>
          <a:bodyPr vert="horz" lIns="0" tIns="0" rIns="0" bIns="0" rtlCol="0" anchor="b">
            <a:spAutoFit/>
          </a:bodyPr>
          <a:lstStyle/>
          <a:p>
            <a:pPr algn="r"/>
            <a:r>
              <a:rPr lang="nb-NO" sz="750">
                <a:solidFill>
                  <a:srgbClr val="333333"/>
                </a:solidFill>
              </a:rPr>
              <a:t>5</a:t>
            </a:r>
          </a:p>
        </p:txBody>
      </p:sp>
    </p:spTree>
    <p:extLst>
      <p:ext uri="{BB962C8B-B14F-4D97-AF65-F5344CB8AC3E}">
        <p14:creationId xmlns:p14="http://schemas.microsoft.com/office/powerpoint/2010/main" val="388835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De yngste er fremdeles mest mobile i julen, men en større andel av de mellom 30-44 år skal reise bort  i jula i 2019 sammenlignet med 2018.  </a:t>
            </a:r>
          </a:p>
        </p:txBody>
      </p:sp>
      <p:graphicFrame>
        <p:nvGraphicFramePr>
          <p:cNvPr id="5" name="Plassholder for innhold 4"/>
          <p:cNvGraphicFramePr>
            <a:graphicFrameLocks noGrp="1"/>
          </p:cNvGraphicFramePr>
          <p:nvPr>
            <p:ph sz="quarter" idx="11"/>
            <p:extLst>
              <p:ext uri="{D42A27DB-BD31-4B8C-83A1-F6EECF244321}">
                <p14:modId xmlns:p14="http://schemas.microsoft.com/office/powerpoint/2010/main" val="2792561148"/>
              </p:ext>
            </p:extLst>
          </p:nvPr>
        </p:nvGraphicFramePr>
        <p:xfrm>
          <a:off x="562356" y="1663065"/>
          <a:ext cx="9191244" cy="3828287"/>
        </p:xfrm>
        <a:graphic>
          <a:graphicData uri="http://schemas.openxmlformats.org/drawingml/2006/chart">
            <c:chart xmlns:c="http://schemas.openxmlformats.org/drawingml/2006/chart" xmlns:r="http://schemas.openxmlformats.org/officeDocument/2006/relationships" r:id="rId4"/>
          </a:graphicData>
        </a:graphic>
      </p:graphicFrame>
      <p:sp>
        <p:nvSpPr>
          <p:cNvPr id="8" name="Plassholder for tekst 12"/>
          <p:cNvSpPr txBox="1">
            <a:spLocks/>
          </p:cNvSpPr>
          <p:nvPr/>
        </p:nvSpPr>
        <p:spPr>
          <a:xfrm>
            <a:off x="1560196" y="1454912"/>
            <a:ext cx="8569325" cy="758825"/>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dirty="0"/>
              <a:t>Har du planer om å dra på ferie- eller fritidsreise julen?</a:t>
            </a:r>
          </a:p>
        </p:txBody>
      </p:sp>
      <p:sp>
        <p:nvSpPr>
          <p:cNvPr id="2" name="TekstSylinder 1"/>
          <p:cNvSpPr txBox="1"/>
          <p:nvPr>
            <p:custDataLst>
              <p:tags r:id="rId1"/>
            </p:custDataLst>
          </p:nvPr>
        </p:nvSpPr>
        <p:spPr>
          <a:xfrm>
            <a:off x="9881908" y="6461279"/>
            <a:ext cx="504788" cy="115416"/>
          </a:xfrm>
          <a:prstGeom prst="rect">
            <a:avLst/>
          </a:prstGeom>
          <a:noFill/>
        </p:spPr>
        <p:txBody>
          <a:bodyPr vert="horz" lIns="0" tIns="0" rIns="0" bIns="0" rtlCol="0" anchor="b">
            <a:spAutoFit/>
          </a:bodyPr>
          <a:lstStyle/>
          <a:p>
            <a:pPr algn="r"/>
            <a:r>
              <a:rPr lang="nb-NO" sz="750">
                <a:solidFill>
                  <a:srgbClr val="333333"/>
                </a:solidFill>
              </a:rPr>
              <a:t>6</a:t>
            </a:r>
          </a:p>
        </p:txBody>
      </p:sp>
      <p:sp>
        <p:nvSpPr>
          <p:cNvPr id="11" name="TekstSylinder 10"/>
          <p:cNvSpPr txBox="1"/>
          <p:nvPr>
            <p:custDataLst>
              <p:tags r:id="rId2"/>
            </p:custDataLst>
          </p:nvPr>
        </p:nvSpPr>
        <p:spPr>
          <a:xfrm>
            <a:off x="1817371" y="5583019"/>
            <a:ext cx="7571815" cy="377723"/>
          </a:xfrm>
          <a:prstGeom prst="rect">
            <a:avLst/>
          </a:prstGeom>
          <a:noFill/>
        </p:spPr>
        <p:txBody>
          <a:bodyPr vert="horz" lIns="0" tIns="0" rIns="0" bIns="0" rtlCol="0" anchor="ctr">
            <a:noAutofit/>
          </a:bodyPr>
          <a:lstStyle/>
          <a:p>
            <a:r>
              <a:rPr lang="nb-NO" sz="800" dirty="0">
                <a:solidFill>
                  <a:srgbClr val="333333"/>
                </a:solidFill>
                <a:latin typeface="Verdana"/>
              </a:rPr>
              <a:t>SOURCE : TNS panelbuss uke 45 og 46 i 2016, utvalg 1022, uke 44 og 45 i 2018, utvalg 1060, uke 44 og 45 i 2019, utvalg 1004</a:t>
            </a:r>
          </a:p>
        </p:txBody>
      </p:sp>
      <p:sp>
        <p:nvSpPr>
          <p:cNvPr id="6" name="TextBox 5">
            <a:extLst>
              <a:ext uri="{FF2B5EF4-FFF2-40B4-BE49-F238E27FC236}">
                <a16:creationId xmlns:a16="http://schemas.microsoft.com/office/drawing/2014/main" id="{ED274BDD-5C12-4141-B376-1E7D1A4CF04E}"/>
              </a:ext>
            </a:extLst>
          </p:cNvPr>
          <p:cNvSpPr txBox="1"/>
          <p:nvPr/>
        </p:nvSpPr>
        <p:spPr>
          <a:xfrm>
            <a:off x="10106025" y="3095625"/>
            <a:ext cx="1752600" cy="1477328"/>
          </a:xfrm>
          <a:prstGeom prst="rect">
            <a:avLst/>
          </a:prstGeom>
          <a:solidFill>
            <a:schemeClr val="tx1">
              <a:lumMod val="20000"/>
              <a:lumOff val="80000"/>
            </a:schemeClr>
          </a:solidFill>
          <a:ln>
            <a:solidFill>
              <a:srgbClr val="D7B446"/>
            </a:solidFill>
          </a:ln>
        </p:spPr>
        <p:txBody>
          <a:bodyPr wrap="square" lIns="0" tIns="0" rIns="0" bIns="0" rtlCol="0">
            <a:spAutoFit/>
          </a:bodyPr>
          <a:lstStyle/>
          <a:p>
            <a:endParaRPr lang="nb-NO" sz="1200" dirty="0"/>
          </a:p>
          <a:p>
            <a:pPr marL="216000"/>
            <a:r>
              <a:rPr lang="nb-NO" sz="1200" dirty="0"/>
              <a:t>Tallene tyder på et klassisk mønster hvor de yngre reiser deler eller hele julen for å møtes hos den eldre generasjonen. </a:t>
            </a:r>
          </a:p>
          <a:p>
            <a:endParaRPr lang="en-US" sz="1200" dirty="0" err="1"/>
          </a:p>
        </p:txBody>
      </p:sp>
    </p:spTree>
    <p:extLst>
      <p:ext uri="{BB962C8B-B14F-4D97-AF65-F5344CB8AC3E}">
        <p14:creationId xmlns:p14="http://schemas.microsoft.com/office/powerpoint/2010/main" val="379860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title"/>
          </p:nvPr>
        </p:nvSpPr>
        <p:spPr/>
        <p:txBody>
          <a:bodyPr/>
          <a:lstStyle/>
          <a:p>
            <a:r>
              <a:rPr lang="nb-NO" dirty="0"/>
              <a:t>7 av 10 skal reise innenlands i julen</a:t>
            </a:r>
          </a:p>
        </p:txBody>
      </p:sp>
      <p:graphicFrame>
        <p:nvGraphicFramePr>
          <p:cNvPr id="5" name="Plassholder for innhold 4"/>
          <p:cNvGraphicFramePr>
            <a:graphicFrameLocks noGrp="1"/>
          </p:cNvGraphicFramePr>
          <p:nvPr>
            <p:ph sz="quarter" idx="11"/>
            <p:extLst>
              <p:ext uri="{D42A27DB-BD31-4B8C-83A1-F6EECF244321}">
                <p14:modId xmlns:p14="http://schemas.microsoft.com/office/powerpoint/2010/main" val="654430137"/>
              </p:ext>
            </p:extLst>
          </p:nvPr>
        </p:nvGraphicFramePr>
        <p:xfrm>
          <a:off x="333376" y="1362076"/>
          <a:ext cx="8569325" cy="4195763"/>
        </p:xfrm>
        <a:graphic>
          <a:graphicData uri="http://schemas.openxmlformats.org/drawingml/2006/chart">
            <c:chart xmlns:c="http://schemas.openxmlformats.org/drawingml/2006/chart" xmlns:r="http://schemas.openxmlformats.org/officeDocument/2006/relationships" r:id="rId4"/>
          </a:graphicData>
        </a:graphic>
      </p:graphicFrame>
      <p:sp>
        <p:nvSpPr>
          <p:cNvPr id="18" name="Plassholder for tekst 17"/>
          <p:cNvSpPr>
            <a:spLocks noGrp="1"/>
          </p:cNvSpPr>
          <p:nvPr>
            <p:ph type="body" sz="quarter" idx="15"/>
          </p:nvPr>
        </p:nvSpPr>
        <p:spPr/>
        <p:txBody>
          <a:bodyPr/>
          <a:lstStyle/>
          <a:p>
            <a:r>
              <a:rPr lang="nb-NO" b="0" dirty="0"/>
              <a:t>Hvor har du planer om å dra på ferie- eller fritidsreise i julen?</a:t>
            </a:r>
          </a:p>
        </p:txBody>
      </p:sp>
      <p:sp>
        <p:nvSpPr>
          <p:cNvPr id="2" name="TekstSylinder 1"/>
          <p:cNvSpPr txBox="1"/>
          <p:nvPr>
            <p:custDataLst>
              <p:tags r:id="rId1"/>
            </p:custDataLst>
          </p:nvPr>
        </p:nvSpPr>
        <p:spPr>
          <a:xfrm>
            <a:off x="9881908" y="6461279"/>
            <a:ext cx="504788" cy="115416"/>
          </a:xfrm>
          <a:prstGeom prst="rect">
            <a:avLst/>
          </a:prstGeom>
          <a:noFill/>
        </p:spPr>
        <p:txBody>
          <a:bodyPr vert="horz" lIns="0" tIns="0" rIns="0" bIns="0" rtlCol="0" anchor="b">
            <a:spAutoFit/>
          </a:bodyPr>
          <a:lstStyle/>
          <a:p>
            <a:pPr algn="r"/>
            <a:r>
              <a:rPr lang="nb-NO" sz="750">
                <a:solidFill>
                  <a:srgbClr val="333333"/>
                </a:solidFill>
              </a:rPr>
              <a:t>9</a:t>
            </a:r>
          </a:p>
        </p:txBody>
      </p:sp>
      <p:sp>
        <p:nvSpPr>
          <p:cNvPr id="7" name="TekstSylinder 6"/>
          <p:cNvSpPr txBox="1"/>
          <p:nvPr>
            <p:custDataLst>
              <p:tags r:id="rId2"/>
            </p:custDataLst>
          </p:nvPr>
        </p:nvSpPr>
        <p:spPr>
          <a:xfrm>
            <a:off x="2814881" y="5569433"/>
            <a:ext cx="8991884" cy="377723"/>
          </a:xfrm>
          <a:prstGeom prst="rect">
            <a:avLst/>
          </a:prstGeom>
          <a:noFill/>
        </p:spPr>
        <p:txBody>
          <a:bodyPr vert="horz" lIns="0" tIns="0" rIns="0" bIns="0" rtlCol="0" anchor="ctr">
            <a:noAutofit/>
          </a:bodyPr>
          <a:lstStyle/>
          <a:p>
            <a:r>
              <a:rPr lang="nb-NO" sz="800" dirty="0">
                <a:solidFill>
                  <a:srgbClr val="333333"/>
                </a:solidFill>
                <a:latin typeface="Verdana"/>
              </a:rPr>
              <a:t>SOURCE : TNS panelbuss uke 46 og 47 2015 , utvalg 289, uke 45 og 46 2016, utvalg 233, uke 44 og 45 2018, utvalg 286, uke 44 og 45 2019, utvalg 276 </a:t>
            </a:r>
            <a:r>
              <a:rPr lang="nb-NO" sz="800" dirty="0" err="1">
                <a:solidFill>
                  <a:srgbClr val="333333"/>
                </a:solidFill>
                <a:latin typeface="Verdana"/>
              </a:rPr>
              <a:t>dvs</a:t>
            </a:r>
            <a:r>
              <a:rPr lang="nb-NO" sz="800" dirty="0">
                <a:solidFill>
                  <a:srgbClr val="333333"/>
                </a:solidFill>
                <a:latin typeface="Verdana"/>
              </a:rPr>
              <a:t> de som skal på reise i julen</a:t>
            </a:r>
          </a:p>
        </p:txBody>
      </p:sp>
      <p:sp>
        <p:nvSpPr>
          <p:cNvPr id="3" name="TextBox 2">
            <a:extLst>
              <a:ext uri="{FF2B5EF4-FFF2-40B4-BE49-F238E27FC236}">
                <a16:creationId xmlns:a16="http://schemas.microsoft.com/office/drawing/2014/main" id="{D950301B-33EA-442F-A9AA-73E561E6423B}"/>
              </a:ext>
            </a:extLst>
          </p:cNvPr>
          <p:cNvSpPr txBox="1"/>
          <p:nvPr/>
        </p:nvSpPr>
        <p:spPr>
          <a:xfrm>
            <a:off x="9696450" y="2076450"/>
            <a:ext cx="1857375" cy="1508105"/>
          </a:xfrm>
          <a:prstGeom prst="rect">
            <a:avLst/>
          </a:prstGeom>
          <a:solidFill>
            <a:schemeClr val="bg1">
              <a:lumMod val="85000"/>
            </a:schemeClr>
          </a:solidFill>
          <a:ln>
            <a:solidFill>
              <a:srgbClr val="D7B446"/>
            </a:solidFill>
          </a:ln>
        </p:spPr>
        <p:txBody>
          <a:bodyPr wrap="square" lIns="0" tIns="0" rIns="0" bIns="0" rtlCol="0">
            <a:spAutoFit/>
          </a:bodyPr>
          <a:lstStyle/>
          <a:p>
            <a:pPr marL="216000"/>
            <a:endParaRPr lang="nb-NO" sz="1100" dirty="0"/>
          </a:p>
          <a:p>
            <a:pPr marL="216000"/>
            <a:r>
              <a:rPr lang="nb-NO" sz="1100" dirty="0"/>
              <a:t>Blant de som sier de skal på reise i julen, er det flest som sier de skal være i Norge, men trenden har vært nedadgående over</a:t>
            </a:r>
          </a:p>
          <a:p>
            <a:pPr marL="216000"/>
            <a:r>
              <a:rPr lang="nb-NO" sz="1100" dirty="0"/>
              <a:t>de siste 4 årene</a:t>
            </a:r>
            <a:r>
              <a:rPr lang="nb-NO" sz="1600" dirty="0"/>
              <a:t>. </a:t>
            </a:r>
          </a:p>
          <a:p>
            <a:pPr marL="216000"/>
            <a:endParaRPr lang="en-US" sz="1600" dirty="0" err="1"/>
          </a:p>
        </p:txBody>
      </p:sp>
    </p:spTree>
    <p:extLst>
      <p:ext uri="{BB962C8B-B14F-4D97-AF65-F5344CB8AC3E}">
        <p14:creationId xmlns:p14="http://schemas.microsoft.com/office/powerpoint/2010/main" val="127252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1809750" y="1821424"/>
            <a:ext cx="1841500" cy="1274762"/>
          </a:xfrm>
        </p:spPr>
        <p:txBody>
          <a:bodyPr/>
          <a:lstStyle/>
          <a:p>
            <a:r>
              <a:rPr lang="nb-NO"/>
              <a:t>3</a:t>
            </a:r>
          </a:p>
        </p:txBody>
      </p:sp>
      <p:sp>
        <p:nvSpPr>
          <p:cNvPr id="3" name="Tittel 2"/>
          <p:cNvSpPr>
            <a:spLocks noGrp="1"/>
          </p:cNvSpPr>
          <p:nvPr>
            <p:ph type="title"/>
          </p:nvPr>
        </p:nvSpPr>
        <p:spPr/>
        <p:txBody>
          <a:bodyPr/>
          <a:lstStyle/>
          <a:p>
            <a:r>
              <a:rPr lang="nb-NO" dirty="0"/>
              <a:t>Hva med vinteren forøvrig?</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698" y="127000"/>
            <a:ext cx="2004303"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stretch>
            <a:fillRect/>
          </a:stretch>
        </p:blipFill>
        <p:spPr bwMode="auto">
          <a:xfrm>
            <a:off x="-304799" y="-6097"/>
            <a:ext cx="12496800" cy="6864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39214" y="6611779"/>
            <a:ext cx="1952786" cy="246221"/>
          </a:xfrm>
          <a:prstGeom prst="rect">
            <a:avLst/>
          </a:prstGeom>
          <a:noFill/>
        </p:spPr>
        <p:txBody>
          <a:bodyPr wrap="square" lIns="0" tIns="0" rIns="0" bIns="0" rtlCol="0">
            <a:spAutoFit/>
          </a:bodyPr>
          <a:lstStyle/>
          <a:p>
            <a:r>
              <a:rPr lang="en-US" sz="1600" dirty="0" err="1"/>
              <a:t>Foto</a:t>
            </a:r>
            <a:r>
              <a:rPr lang="en-US" sz="1600" dirty="0"/>
              <a:t>: Tone </a:t>
            </a:r>
            <a:r>
              <a:rPr lang="en-US" sz="1600" dirty="0" err="1"/>
              <a:t>Haug</a:t>
            </a:r>
            <a:endParaRPr lang="en-US" sz="1600" dirty="0"/>
          </a:p>
        </p:txBody>
      </p:sp>
      <p:sp>
        <p:nvSpPr>
          <p:cNvPr id="7" name="Plassholder for tekst 1"/>
          <p:cNvSpPr txBox="1">
            <a:spLocks/>
          </p:cNvSpPr>
          <p:nvPr/>
        </p:nvSpPr>
        <p:spPr>
          <a:xfrm>
            <a:off x="936063" y="494805"/>
            <a:ext cx="1841500" cy="1274762"/>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8000" dirty="0">
                <a:solidFill>
                  <a:schemeClr val="bg1"/>
                </a:solidFill>
              </a:rPr>
              <a:t>4</a:t>
            </a:r>
          </a:p>
        </p:txBody>
      </p:sp>
      <p:sp>
        <p:nvSpPr>
          <p:cNvPr id="8" name="Tittel 2"/>
          <p:cNvSpPr txBox="1">
            <a:spLocks/>
          </p:cNvSpPr>
          <p:nvPr/>
        </p:nvSpPr>
        <p:spPr>
          <a:xfrm>
            <a:off x="429932" y="2287119"/>
            <a:ext cx="7727635" cy="7668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nb-NO" dirty="0">
                <a:solidFill>
                  <a:schemeClr val="tx1">
                    <a:lumMod val="50000"/>
                  </a:schemeClr>
                </a:solidFill>
              </a:rPr>
              <a:t>Ferieplaner mellom jul og påske</a:t>
            </a:r>
          </a:p>
        </p:txBody>
      </p:sp>
    </p:spTree>
    <p:custDataLst>
      <p:tags r:id="rId1"/>
    </p:custDataLst>
    <p:extLst>
      <p:ext uri="{BB962C8B-B14F-4D97-AF65-F5344CB8AC3E}">
        <p14:creationId xmlns:p14="http://schemas.microsoft.com/office/powerpoint/2010/main" val="36652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50 % planlegger å dra på ferie- eller fritidsreise før Påske. </a:t>
            </a:r>
          </a:p>
        </p:txBody>
      </p:sp>
      <p:graphicFrame>
        <p:nvGraphicFramePr>
          <p:cNvPr id="11" name="Content Placeholder 10"/>
          <p:cNvGraphicFramePr>
            <a:graphicFrameLocks noGrp="1"/>
          </p:cNvGraphicFramePr>
          <p:nvPr>
            <p:ph sz="quarter" idx="11"/>
            <p:extLst>
              <p:ext uri="{D42A27DB-BD31-4B8C-83A1-F6EECF244321}">
                <p14:modId xmlns:p14="http://schemas.microsoft.com/office/powerpoint/2010/main" val="2311567727"/>
              </p:ext>
            </p:extLst>
          </p:nvPr>
        </p:nvGraphicFramePr>
        <p:xfrm>
          <a:off x="666428" y="1790700"/>
          <a:ext cx="7963222"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5"/>
          </p:nvPr>
        </p:nvSpPr>
        <p:spPr/>
        <p:txBody>
          <a:bodyPr/>
          <a:lstStyle/>
          <a:p>
            <a:pPr marL="171450" indent="-171450">
              <a:buFont typeface="Arial" panose="020B0604020202020204" pitchFamily="34" charset="0"/>
              <a:buChar char="•"/>
            </a:pPr>
            <a:r>
              <a:rPr lang="nb-NO" sz="1200" b="0" dirty="0"/>
              <a:t>Signifikant økning I antall som sier de skal på en uke eller lengre utenom vinterferieuken</a:t>
            </a:r>
            <a:r>
              <a:rPr lang="en-US" sz="1200" b="0" dirty="0"/>
              <a:t>. </a:t>
            </a:r>
            <a:r>
              <a:rPr lang="en-US" dirty="0"/>
              <a:t> </a:t>
            </a:r>
          </a:p>
        </p:txBody>
      </p:sp>
      <p:sp>
        <p:nvSpPr>
          <p:cNvPr id="12" name="TekstSylinder 13"/>
          <p:cNvSpPr txBox="1"/>
          <p:nvPr>
            <p:custDataLst>
              <p:tags r:id="rId1"/>
            </p:custDataLst>
          </p:nvPr>
        </p:nvSpPr>
        <p:spPr>
          <a:xfrm>
            <a:off x="9031811" y="5749977"/>
            <a:ext cx="3419343"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Kantar TNS Uke 44 og 45 2018, Utvalg = 1060</a:t>
            </a:r>
          </a:p>
          <a:p>
            <a:r>
              <a:rPr lang="nb-NO" sz="800" dirty="0">
                <a:solidFill>
                  <a:srgbClr val="333333"/>
                </a:solidFill>
                <a:latin typeface="Verdana"/>
              </a:rPr>
              <a:t>Kantar Uke 44 og 45 2019, utvalg =1004</a:t>
            </a:r>
          </a:p>
          <a:p>
            <a:endParaRPr lang="nb-NO" sz="800" dirty="0">
              <a:solidFill>
                <a:srgbClr val="333333"/>
              </a:solidFill>
              <a:latin typeface="Verdana"/>
            </a:endParaRPr>
          </a:p>
        </p:txBody>
      </p:sp>
      <p:sp>
        <p:nvSpPr>
          <p:cNvPr id="2" name="TextBox 1">
            <a:extLst>
              <a:ext uri="{FF2B5EF4-FFF2-40B4-BE49-F238E27FC236}">
                <a16:creationId xmlns:a16="http://schemas.microsoft.com/office/drawing/2014/main" id="{EAEDD415-3FC2-4F4A-8351-99B953217D61}"/>
              </a:ext>
            </a:extLst>
          </p:cNvPr>
          <p:cNvSpPr txBox="1"/>
          <p:nvPr/>
        </p:nvSpPr>
        <p:spPr>
          <a:xfrm>
            <a:off x="9020175" y="2828925"/>
            <a:ext cx="2943225" cy="1846659"/>
          </a:xfrm>
          <a:prstGeom prst="rect">
            <a:avLst/>
          </a:prstGeom>
          <a:solidFill>
            <a:schemeClr val="bg1">
              <a:lumMod val="85000"/>
            </a:schemeClr>
          </a:solidFill>
          <a:ln>
            <a:solidFill>
              <a:srgbClr val="D7B446"/>
            </a:solidFill>
          </a:ln>
        </p:spPr>
        <p:txBody>
          <a:bodyPr wrap="square" lIns="0" tIns="0" rIns="0" bIns="0" rtlCol="0">
            <a:spAutoFit/>
          </a:bodyPr>
          <a:lstStyle/>
          <a:p>
            <a:pPr marL="216000"/>
            <a:r>
              <a:rPr lang="nb-NO" sz="1200" dirty="0"/>
              <a:t>Det er flest personer i Midt-Norge (49%) og Nord-Norge (45%) samt Sørkysten (44%), som </a:t>
            </a:r>
            <a:r>
              <a:rPr lang="nb-NO" sz="1200" b="1" dirty="0"/>
              <a:t>ikke</a:t>
            </a:r>
            <a:r>
              <a:rPr lang="nb-NO" sz="1200" dirty="0"/>
              <a:t> planlegger noen ferie- eller fritidsreiser frem til Påske.</a:t>
            </a:r>
          </a:p>
          <a:p>
            <a:pPr marL="216000"/>
            <a:endParaRPr lang="nb-NO" sz="1200" dirty="0"/>
          </a:p>
          <a:p>
            <a:pPr marL="216000"/>
            <a:r>
              <a:rPr lang="nb-NO" sz="1200" dirty="0"/>
              <a:t>Det er større sannsynlighet for at husstander uten barn planlegger en reise en uke eller lenger utenom vinterferieuken, enn det er for de som har barn. </a:t>
            </a:r>
            <a:endParaRPr lang="en-US" sz="1200" dirty="0" err="1"/>
          </a:p>
        </p:txBody>
      </p:sp>
    </p:spTree>
    <p:extLst>
      <p:ext uri="{BB962C8B-B14F-4D97-AF65-F5344CB8AC3E}">
        <p14:creationId xmlns:p14="http://schemas.microsoft.com/office/powerpoint/2010/main" val="204913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Innhold</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a:t>
            </a:fld>
            <a:endParaRPr lang="en-AU" dirty="0"/>
          </a:p>
        </p:txBody>
      </p:sp>
      <p:graphicFrame>
        <p:nvGraphicFramePr>
          <p:cNvPr id="6" name="Plassholder for innhold 5"/>
          <p:cNvGraphicFramePr>
            <a:graphicFrameLocks noGrp="1"/>
          </p:cNvGraphicFramePr>
          <p:nvPr>
            <p:ph sz="quarter" idx="11"/>
            <p:custDataLst>
              <p:tags r:id="rId2"/>
            </p:custDataLst>
            <p:extLst>
              <p:ext uri="{D42A27DB-BD31-4B8C-83A1-F6EECF244321}">
                <p14:modId xmlns:p14="http://schemas.microsoft.com/office/powerpoint/2010/main" val="931156174"/>
              </p:ext>
            </p:extLst>
          </p:nvPr>
        </p:nvGraphicFramePr>
        <p:xfrm>
          <a:off x="1809751" y="1288567"/>
          <a:ext cx="4038301" cy="3413760"/>
        </p:xfrm>
        <a:graphic>
          <a:graphicData uri="http://schemas.openxmlformats.org/drawingml/2006/table">
            <a:tbl>
              <a:tblPr firstRow="1">
                <a:solidFill>
                  <a:srgbClr val="FFFFFF">
                    <a:alpha val="0"/>
                  </a:srgbClr>
                </a:solidFill>
                <a:tableStyleId>{5C22544A-7EE6-4342-B048-85BDC9FD1C3A}</a:tableStyleId>
              </a:tblPr>
              <a:tblGrid>
                <a:gridCol w="3281120">
                  <a:extLst>
                    <a:ext uri="{9D8B030D-6E8A-4147-A177-3AD203B41FA5}">
                      <a16:colId xmlns:a16="http://schemas.microsoft.com/office/drawing/2014/main" val="20000"/>
                    </a:ext>
                  </a:extLst>
                </a:gridCol>
                <a:gridCol w="757181">
                  <a:extLst>
                    <a:ext uri="{9D8B030D-6E8A-4147-A177-3AD203B41FA5}">
                      <a16:colId xmlns:a16="http://schemas.microsoft.com/office/drawing/2014/main" val="20001"/>
                    </a:ext>
                  </a:extLst>
                </a:gridCol>
              </a:tblGrid>
              <a:tr h="503631">
                <a:tc>
                  <a:txBody>
                    <a:bodyPr/>
                    <a:lstStyle/>
                    <a:p>
                      <a:pPr algn="l"/>
                      <a:r>
                        <a:rPr lang="nb-NO" sz="3200" b="0" u="none" dirty="0">
                          <a:solidFill>
                            <a:srgbClr val="333333"/>
                          </a:solidFill>
                          <a:latin typeface="Verdana"/>
                        </a:rPr>
                        <a:t>1</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1816">
                <a:tc>
                  <a:txBody>
                    <a:bodyPr/>
                    <a:lstStyle/>
                    <a:p>
                      <a:pPr algn="l"/>
                      <a:r>
                        <a:rPr lang="nb-NO" sz="1200" b="0" u="none" dirty="0">
                          <a:solidFill>
                            <a:srgbClr val="333333"/>
                          </a:solidFill>
                          <a:latin typeface="Verdana"/>
                        </a:rPr>
                        <a:t>Julebordsesongen 2019</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a:solidFill>
                            <a:srgbClr val="333333"/>
                          </a:solidFill>
                          <a:latin typeface="Verdana"/>
                        </a:rPr>
                        <a:t>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3631">
                <a:tc>
                  <a:txBody>
                    <a:bodyPr/>
                    <a:lstStyle/>
                    <a:p>
                      <a:pPr algn="l"/>
                      <a:r>
                        <a:rPr lang="nb-NO" sz="3200" b="0" u="none" dirty="0">
                          <a:solidFill>
                            <a:srgbClr val="333333"/>
                          </a:solidFill>
                          <a:latin typeface="Verdana"/>
                        </a:rPr>
                        <a:t>2</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816">
                <a:tc>
                  <a:txBody>
                    <a:bodyPr/>
                    <a:lstStyle/>
                    <a:p>
                      <a:pPr algn="l"/>
                      <a:r>
                        <a:rPr lang="nb-NO" sz="1200" b="0" u="none" dirty="0">
                          <a:solidFill>
                            <a:srgbClr val="333333"/>
                          </a:solidFill>
                          <a:latin typeface="Verdana"/>
                        </a:rPr>
                        <a:t>Julegavekjøp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nb-NO" sz="1200" b="0" u="none" dirty="0">
                          <a:solidFill>
                            <a:srgbClr val="333333"/>
                          </a:solidFill>
                          <a:latin typeface="Verdan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90194">
                <a:tc>
                  <a:txBody>
                    <a:bodyPr/>
                    <a:lstStyle/>
                    <a:p>
                      <a:pPr algn="l"/>
                      <a:r>
                        <a:rPr lang="nb-NO" sz="3200" b="0" u="none" dirty="0">
                          <a:solidFill>
                            <a:srgbClr val="333333"/>
                          </a:solidFill>
                          <a:latin typeface="Verdana"/>
                        </a:rPr>
                        <a:t>3</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816">
                <a:tc>
                  <a:txBody>
                    <a:bodyPr/>
                    <a:lstStyle/>
                    <a:p>
                      <a:pPr algn="l"/>
                      <a:r>
                        <a:rPr lang="nb-NO" sz="1200" b="0" u="none" dirty="0">
                          <a:solidFill>
                            <a:srgbClr val="333333"/>
                          </a:solidFill>
                          <a:latin typeface="Verdana"/>
                        </a:rPr>
                        <a:t>Reiseplaner i julen - Norge og utlandet</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r>
                        <a:rPr lang="nb-NO" sz="1200" b="0" u="none" dirty="0">
                          <a:solidFill>
                            <a:srgbClr val="333333"/>
                          </a:solidFill>
                          <a:latin typeface="Verdana"/>
                        </a:rPr>
                        <a:t>14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1816">
                <a:tc>
                  <a:txBody>
                    <a:bodyPr/>
                    <a:lstStyle/>
                    <a:p>
                      <a:pPr algn="l"/>
                      <a:r>
                        <a:rPr lang="nb-NO" sz="3200" b="0" u="none" dirty="0">
                          <a:solidFill>
                            <a:srgbClr val="333333"/>
                          </a:solidFill>
                          <a:latin typeface="Verdana"/>
                        </a:rPr>
                        <a:t>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1816">
                <a:tc>
                  <a:txBody>
                    <a:bodyPr/>
                    <a:lstStyle/>
                    <a:p>
                      <a:pPr algn="l"/>
                      <a:r>
                        <a:rPr lang="nb-NO" sz="1200" b="0" u="none" dirty="0">
                          <a:solidFill>
                            <a:srgbClr val="333333"/>
                          </a:solidFill>
                          <a:latin typeface="Verdana"/>
                        </a:rPr>
                        <a:t>Ferieplaner mellom jul og påske?</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a:solidFill>
                            <a:srgbClr val="333333"/>
                          </a:solidFill>
                          <a:latin typeface="Verdana"/>
                        </a:rPr>
                        <a:t>18</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pic>
        <p:nvPicPr>
          <p:cNvPr id="5124" name="Picture 4"/>
          <p:cNvPicPr>
            <a:picLocks noGrp="1" noChangeAspect="1" noChangeArrowheads="1"/>
          </p:cNvPicPr>
          <p:nvPr>
            <p:ph sz="quarter" idx="12"/>
          </p:nvPr>
        </p:nvPicPr>
        <p:blipFill>
          <a:blip r:embed="rId4"/>
          <a:stretch>
            <a:fillRect/>
          </a:stretch>
        </p:blipFill>
        <p:spPr bwMode="auto">
          <a:xfrm>
            <a:off x="6307810" y="1484968"/>
            <a:ext cx="5224624" cy="34830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228881" y="5625885"/>
            <a:ext cx="1597993" cy="153888"/>
          </a:xfrm>
          <a:prstGeom prst="rect">
            <a:avLst/>
          </a:prstGeom>
          <a:noFill/>
        </p:spPr>
        <p:txBody>
          <a:bodyPr wrap="square" lIns="0" tIns="0" rIns="0" bIns="0" rtlCol="0">
            <a:spAutoFit/>
          </a:bodyPr>
          <a:lstStyle/>
          <a:p>
            <a:r>
              <a:rPr lang="en-US" sz="1000" dirty="0" err="1"/>
              <a:t>Kilde</a:t>
            </a:r>
            <a:r>
              <a:rPr lang="en-US" sz="1000" dirty="0"/>
              <a:t>: sonte.no</a:t>
            </a:r>
          </a:p>
        </p:txBody>
      </p:sp>
      <p:graphicFrame>
        <p:nvGraphicFramePr>
          <p:cNvPr id="4" name="Table 3">
            <a:extLst>
              <a:ext uri="{FF2B5EF4-FFF2-40B4-BE49-F238E27FC236}">
                <a16:creationId xmlns:a16="http://schemas.microsoft.com/office/drawing/2014/main" id="{120B9409-7052-4C3E-8648-723557352761}"/>
              </a:ext>
            </a:extLst>
          </p:cNvPr>
          <p:cNvGraphicFramePr>
            <a:graphicFrameLocks noGrp="1"/>
          </p:cNvGraphicFramePr>
          <p:nvPr>
            <p:extLst>
              <p:ext uri="{D42A27DB-BD31-4B8C-83A1-F6EECF244321}">
                <p14:modId xmlns:p14="http://schemas.microsoft.com/office/powerpoint/2010/main" val="2581382463"/>
              </p:ext>
            </p:extLst>
          </p:nvPr>
        </p:nvGraphicFramePr>
        <p:xfrm>
          <a:off x="1808163" y="4708525"/>
          <a:ext cx="4038301" cy="1036320"/>
        </p:xfrm>
        <a:graphic>
          <a:graphicData uri="http://schemas.openxmlformats.org/drawingml/2006/table">
            <a:tbl>
              <a:tblPr firstRow="1">
                <a:solidFill>
                  <a:srgbClr val="FFFFFF">
                    <a:alpha val="0"/>
                  </a:srgbClr>
                </a:solidFill>
                <a:tableStyleId>{5C22544A-7EE6-4342-B048-85BDC9FD1C3A}</a:tableStyleId>
              </a:tblPr>
              <a:tblGrid>
                <a:gridCol w="3281120">
                  <a:extLst>
                    <a:ext uri="{9D8B030D-6E8A-4147-A177-3AD203B41FA5}">
                      <a16:colId xmlns:a16="http://schemas.microsoft.com/office/drawing/2014/main" val="3464719380"/>
                    </a:ext>
                  </a:extLst>
                </a:gridCol>
                <a:gridCol w="757181">
                  <a:extLst>
                    <a:ext uri="{9D8B030D-6E8A-4147-A177-3AD203B41FA5}">
                      <a16:colId xmlns:a16="http://schemas.microsoft.com/office/drawing/2014/main" val="560554924"/>
                    </a:ext>
                  </a:extLst>
                </a:gridCol>
              </a:tblGrid>
              <a:tr h="251816">
                <a:tc>
                  <a:txBody>
                    <a:bodyPr/>
                    <a:lstStyle/>
                    <a:p>
                      <a:pPr algn="l"/>
                      <a:r>
                        <a:rPr lang="nb-NO" sz="3200" b="0" u="none" dirty="0">
                          <a:solidFill>
                            <a:srgbClr val="333333"/>
                          </a:solidFill>
                          <a:latin typeface="Verdana"/>
                        </a:rPr>
                        <a:t>5</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933229049"/>
                  </a:ext>
                </a:extLst>
              </a:tr>
              <a:tr h="251816">
                <a:tc>
                  <a:txBody>
                    <a:bodyPr/>
                    <a:lstStyle/>
                    <a:p>
                      <a:pPr algn="l"/>
                      <a:r>
                        <a:rPr lang="nb-NO" sz="1200" dirty="0">
                          <a:solidFill>
                            <a:schemeClr val="tx1">
                              <a:lumMod val="50000"/>
                            </a:schemeClr>
                          </a:solidFill>
                        </a:rPr>
                        <a:t>Seksuell trakassering på julebord i regi av jobben</a:t>
                      </a:r>
                      <a:endParaRPr lang="en-US" sz="1200" dirty="0">
                        <a:solidFill>
                          <a:schemeClr val="tx1">
                            <a:lumMod val="50000"/>
                          </a:schemeClr>
                        </a:solidFill>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a:solidFill>
                            <a:srgbClr val="333333"/>
                          </a:solidFill>
                          <a:latin typeface="Verdana"/>
                        </a:rPr>
                        <a:t>21</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645259714"/>
                  </a:ext>
                </a:extLst>
              </a:tr>
            </a:tbl>
          </a:graphicData>
        </a:graphic>
      </p:graphicFrame>
    </p:spTree>
    <p:custDataLst>
      <p:tags r:id="rId1"/>
    </p:custDataLst>
    <p:extLst>
      <p:ext uri="{BB962C8B-B14F-4D97-AF65-F5344CB8AC3E}">
        <p14:creationId xmlns:p14="http://schemas.microsoft.com/office/powerpoint/2010/main" val="394742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title"/>
          </p:nvPr>
        </p:nvSpPr>
        <p:spPr/>
        <p:txBody>
          <a:bodyPr/>
          <a:lstStyle/>
          <a:p>
            <a:r>
              <a:rPr lang="nb-NO" dirty="0"/>
              <a:t>Andelen som skal på ferie i Norge er blitt mindre, </a:t>
            </a:r>
            <a:br>
              <a:rPr lang="nb-NO" dirty="0"/>
            </a:br>
            <a:r>
              <a:rPr lang="nb-NO" dirty="0"/>
              <a:t>men fortsatt skal halvparten feriere innenlands</a:t>
            </a:r>
          </a:p>
        </p:txBody>
      </p:sp>
      <p:graphicFrame>
        <p:nvGraphicFramePr>
          <p:cNvPr id="5" name="Plassholder for innhold 4"/>
          <p:cNvGraphicFramePr>
            <a:graphicFrameLocks noGrp="1"/>
          </p:cNvGraphicFramePr>
          <p:nvPr>
            <p:ph sz="quarter" idx="11"/>
            <p:extLst>
              <p:ext uri="{D42A27DB-BD31-4B8C-83A1-F6EECF244321}">
                <p14:modId xmlns:p14="http://schemas.microsoft.com/office/powerpoint/2010/main" val="2720199169"/>
              </p:ext>
            </p:extLst>
          </p:nvPr>
        </p:nvGraphicFramePr>
        <p:xfrm>
          <a:off x="1809751" y="1743076"/>
          <a:ext cx="8569325" cy="4195763"/>
        </p:xfrm>
        <a:graphic>
          <a:graphicData uri="http://schemas.openxmlformats.org/drawingml/2006/chart">
            <c:chart xmlns:c="http://schemas.openxmlformats.org/drawingml/2006/chart" xmlns:r="http://schemas.openxmlformats.org/officeDocument/2006/relationships" r:id="rId4"/>
          </a:graphicData>
        </a:graphic>
      </p:graphicFrame>
      <p:sp>
        <p:nvSpPr>
          <p:cNvPr id="18" name="Plassholder for tekst 17"/>
          <p:cNvSpPr>
            <a:spLocks noGrp="1"/>
          </p:cNvSpPr>
          <p:nvPr>
            <p:ph type="body" sz="quarter" idx="15"/>
          </p:nvPr>
        </p:nvSpPr>
        <p:spPr>
          <a:xfrm>
            <a:off x="393192" y="1165952"/>
            <a:ext cx="11425765" cy="758861"/>
          </a:xfrm>
        </p:spPr>
        <p:txBody>
          <a:bodyPr/>
          <a:lstStyle/>
          <a:p>
            <a:r>
              <a:rPr lang="nb-NO" b="0" dirty="0"/>
              <a:t>Hvor har du planer om å dra på ferie- eller fritidsreise i vinter?</a:t>
            </a:r>
          </a:p>
        </p:txBody>
      </p:sp>
      <p:sp>
        <p:nvSpPr>
          <p:cNvPr id="8" name="TekstSylinder 7"/>
          <p:cNvSpPr txBox="1"/>
          <p:nvPr>
            <p:custDataLst>
              <p:tags r:id="rId1"/>
            </p:custDataLst>
          </p:nvPr>
        </p:nvSpPr>
        <p:spPr>
          <a:xfrm>
            <a:off x="2266463" y="5569434"/>
            <a:ext cx="8120233" cy="377723"/>
          </a:xfrm>
          <a:prstGeom prst="rect">
            <a:avLst/>
          </a:prstGeom>
          <a:noFill/>
        </p:spPr>
        <p:txBody>
          <a:bodyPr vert="horz" lIns="0" tIns="0" rIns="0" bIns="0" rtlCol="0" anchor="ctr">
            <a:noAutofit/>
          </a:bodyPr>
          <a:lstStyle/>
          <a:p>
            <a:r>
              <a:rPr lang="nb-NO" sz="800" dirty="0">
                <a:solidFill>
                  <a:srgbClr val="333333"/>
                </a:solidFill>
                <a:latin typeface="Verdana"/>
              </a:rPr>
              <a:t>SOURCE : Kantar panelbuss uke 44 og 45 2018, utvalg 523 , uke 44 og 45 uke 2019, utvalg 498 </a:t>
            </a:r>
            <a:r>
              <a:rPr lang="nb-NO" sz="800" dirty="0" err="1">
                <a:solidFill>
                  <a:srgbClr val="333333"/>
                </a:solidFill>
                <a:latin typeface="Verdana"/>
              </a:rPr>
              <a:t>dvs</a:t>
            </a:r>
            <a:r>
              <a:rPr lang="nb-NO" sz="800" dirty="0">
                <a:solidFill>
                  <a:srgbClr val="333333"/>
                </a:solidFill>
                <a:latin typeface="Verdana"/>
              </a:rPr>
              <a:t> de som har ferieplaner i vinter</a:t>
            </a:r>
          </a:p>
          <a:p>
            <a:r>
              <a:rPr lang="nb-NO" sz="800" dirty="0">
                <a:solidFill>
                  <a:srgbClr val="333333"/>
                </a:solidFill>
                <a:latin typeface="Verdana"/>
              </a:rPr>
              <a:t>	</a:t>
            </a:r>
          </a:p>
        </p:txBody>
      </p:sp>
      <p:sp>
        <p:nvSpPr>
          <p:cNvPr id="2" name="TekstSylinder 1"/>
          <p:cNvSpPr txBox="1"/>
          <p:nvPr>
            <p:custDataLst>
              <p:tags r:id="rId2"/>
            </p:custDataLst>
          </p:nvPr>
        </p:nvSpPr>
        <p:spPr>
          <a:xfrm>
            <a:off x="9881908" y="6461279"/>
            <a:ext cx="504788" cy="115416"/>
          </a:xfrm>
          <a:prstGeom prst="rect">
            <a:avLst/>
          </a:prstGeom>
          <a:noFill/>
        </p:spPr>
        <p:txBody>
          <a:bodyPr vert="horz" lIns="0" tIns="0" rIns="0" bIns="0" rtlCol="0" anchor="b">
            <a:spAutoFit/>
          </a:bodyPr>
          <a:lstStyle/>
          <a:p>
            <a:pPr algn="r"/>
            <a:r>
              <a:rPr lang="nb-NO" sz="750">
                <a:solidFill>
                  <a:srgbClr val="333333"/>
                </a:solidFill>
              </a:rPr>
              <a:t>9</a:t>
            </a: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5848" y="0"/>
            <a:ext cx="1002152" cy="109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68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FD32CD-B460-40B8-AC9B-D0B566D581FB}"/>
              </a:ext>
            </a:extLst>
          </p:cNvPr>
          <p:cNvSpPr>
            <a:spLocks noGrp="1"/>
          </p:cNvSpPr>
          <p:nvPr>
            <p:ph type="body" sz="quarter" idx="15"/>
          </p:nvPr>
        </p:nvSpPr>
        <p:spPr>
          <a:xfrm>
            <a:off x="322262" y="213081"/>
            <a:ext cx="11466511" cy="739420"/>
          </a:xfrm>
          <a:solidFill>
            <a:schemeClr val="bg1">
              <a:lumMod val="95000"/>
              <a:alpha val="44000"/>
            </a:schemeClr>
          </a:solidFill>
        </p:spPr>
        <p:txBody>
          <a:bodyPr/>
          <a:lstStyle/>
          <a:p>
            <a:pPr algn="ctr"/>
            <a:r>
              <a:rPr lang="nb-NO" dirty="0">
                <a:solidFill>
                  <a:schemeClr val="bg1"/>
                </a:solidFill>
              </a:rPr>
              <a:t>Seksuell trakassering på julebord i regi av jobben</a:t>
            </a:r>
            <a:endParaRPr lang="en-US" dirty="0">
              <a:solidFill>
                <a:schemeClr val="bg1"/>
              </a:solidFill>
            </a:endParaRPr>
          </a:p>
        </p:txBody>
      </p:sp>
      <p:sp>
        <p:nvSpPr>
          <p:cNvPr id="7" name="Text Placeholder 6">
            <a:extLst>
              <a:ext uri="{FF2B5EF4-FFF2-40B4-BE49-F238E27FC236}">
                <a16:creationId xmlns:a16="http://schemas.microsoft.com/office/drawing/2014/main" id="{90EE9BBA-600B-4481-ABD5-911406C0615C}"/>
              </a:ext>
            </a:extLst>
          </p:cNvPr>
          <p:cNvSpPr>
            <a:spLocks noGrp="1"/>
          </p:cNvSpPr>
          <p:nvPr>
            <p:ph type="body" sz="quarter" idx="16"/>
          </p:nvPr>
        </p:nvSpPr>
        <p:spPr/>
        <p:txBody>
          <a:bodyPr/>
          <a:lstStyle/>
          <a:p>
            <a:endParaRPr lang="en-US"/>
          </a:p>
        </p:txBody>
      </p:sp>
      <p:sp>
        <p:nvSpPr>
          <p:cNvPr id="3" name="Slide Number Placeholder 2">
            <a:extLst>
              <a:ext uri="{FF2B5EF4-FFF2-40B4-BE49-F238E27FC236}">
                <a16:creationId xmlns:a16="http://schemas.microsoft.com/office/drawing/2014/main" id="{307D6609-312F-405C-9299-EAA6BA27F038}"/>
              </a:ext>
            </a:extLst>
          </p:cNvPr>
          <p:cNvSpPr>
            <a:spLocks noGrp="1"/>
          </p:cNvSpPr>
          <p:nvPr>
            <p:ph type="sldNum" sz="quarter" idx="4294967295"/>
          </p:nvPr>
        </p:nvSpPr>
        <p:spPr>
          <a:xfrm>
            <a:off x="11222038" y="6394450"/>
            <a:ext cx="969962" cy="196850"/>
          </a:xfrm>
        </p:spPr>
        <p:txBody>
          <a:bodyPr/>
          <a:lstStyle/>
          <a:p>
            <a:fld id="{9784CBA3-D598-4B1F-BAA3-EE14B5154290}" type="slidenum">
              <a:rPr lang="en-AU" smtClean="0"/>
              <a:pPr/>
              <a:t>21</a:t>
            </a:fld>
            <a:endParaRPr lang="en-AU" dirty="0"/>
          </a:p>
        </p:txBody>
      </p:sp>
    </p:spTree>
    <p:extLst>
      <p:ext uri="{BB962C8B-B14F-4D97-AF65-F5344CB8AC3E}">
        <p14:creationId xmlns:p14="http://schemas.microsoft.com/office/powerpoint/2010/main" val="76520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C1978AF-5188-43C0-AEDE-DE407CBB6EDE}"/>
              </a:ext>
            </a:extLst>
          </p:cNvPr>
          <p:cNvSpPr>
            <a:spLocks noGrp="1"/>
          </p:cNvSpPr>
          <p:nvPr>
            <p:ph type="title"/>
          </p:nvPr>
        </p:nvSpPr>
        <p:spPr/>
        <p:txBody>
          <a:bodyPr/>
          <a:lstStyle/>
          <a:p>
            <a:r>
              <a:rPr lang="nb-NO" dirty="0"/>
              <a:t>Seksuell trakassering på jobb - tema. </a:t>
            </a:r>
            <a:endParaRPr lang="en-US" dirty="0"/>
          </a:p>
        </p:txBody>
      </p:sp>
      <p:sp>
        <p:nvSpPr>
          <p:cNvPr id="3" name="Slide Number Placeholder 2">
            <a:extLst>
              <a:ext uri="{FF2B5EF4-FFF2-40B4-BE49-F238E27FC236}">
                <a16:creationId xmlns:a16="http://schemas.microsoft.com/office/drawing/2014/main" id="{9E92808D-5D30-4292-BAD2-99B58F8E96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4CBA3-D598-4B1F-BAA3-EE14B5154290}" type="slidenum">
              <a:rPr kumimoji="0" lang="en-AU" sz="1000" b="0" i="0" u="none" strike="noStrike" kern="1200" cap="none" spc="0" normalizeH="0" baseline="0" noProof="0" smtClean="0">
                <a:ln>
                  <a:noFill/>
                </a:ln>
                <a:solidFill>
                  <a:srgbClr val="71717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dirty="0">
              <a:ln>
                <a:noFill/>
              </a:ln>
              <a:solidFill>
                <a:srgbClr val="717171"/>
              </a:solidFill>
              <a:effectLst/>
              <a:uLnTx/>
              <a:uFillTx/>
              <a:latin typeface="Arial"/>
              <a:ea typeface="+mn-ea"/>
              <a:cs typeface="+mn-cs"/>
            </a:endParaRPr>
          </a:p>
        </p:txBody>
      </p:sp>
      <p:graphicFrame>
        <p:nvGraphicFramePr>
          <p:cNvPr id="10" name="Content Placeholder 9">
            <a:extLst>
              <a:ext uri="{FF2B5EF4-FFF2-40B4-BE49-F238E27FC236}">
                <a16:creationId xmlns:a16="http://schemas.microsoft.com/office/drawing/2014/main" id="{FDEF0257-35F2-41FE-8EFA-E6AADDBB5C34}"/>
              </a:ext>
            </a:extLst>
          </p:cNvPr>
          <p:cNvGraphicFramePr>
            <a:graphicFrameLocks noGrp="1"/>
          </p:cNvGraphicFramePr>
          <p:nvPr>
            <p:ph sz="quarter" idx="11"/>
          </p:nvPr>
        </p:nvGraphicFramePr>
        <p:xfrm>
          <a:off x="381000" y="1031875"/>
          <a:ext cx="5373688" cy="4916488"/>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1">
            <a:extLst>
              <a:ext uri="{FF2B5EF4-FFF2-40B4-BE49-F238E27FC236}">
                <a16:creationId xmlns:a16="http://schemas.microsoft.com/office/drawing/2014/main" id="{FC92492C-3C1F-4B4D-9CAA-8D8C2BBAD641}"/>
              </a:ext>
            </a:extLst>
          </p:cNvPr>
          <p:cNvSpPr>
            <a:spLocks noGrp="1"/>
          </p:cNvSpPr>
          <p:nvPr>
            <p:ph sz="quarter" idx="12"/>
          </p:nvPr>
        </p:nvSpPr>
        <p:spPr>
          <a:xfrm>
            <a:off x="6415617" y="622264"/>
            <a:ext cx="5372100" cy="4916524"/>
          </a:xfrm>
        </p:spPr>
        <p:txBody>
          <a:bodyPr/>
          <a:lstStyle/>
          <a:p>
            <a:pPr marL="285750" indent="-285750">
              <a:buFont typeface="Arial" panose="020B0604020202020204" pitchFamily="34" charset="0"/>
              <a:buChar char="•"/>
            </a:pPr>
            <a:r>
              <a:rPr lang="nb-NO" dirty="0"/>
              <a:t>10% av befolkningen sier det er stort eller økende fokus på temaet. 38% av befolkningen mener det er lite eller redusert fokus på tematikken. </a:t>
            </a:r>
          </a:p>
          <a:p>
            <a:pPr marL="285750" indent="-285750">
              <a:buFont typeface="Arial" panose="020B0604020202020204" pitchFamily="34" charset="0"/>
              <a:buChar char="•"/>
            </a:pPr>
            <a:r>
              <a:rPr lang="nb-NO" dirty="0"/>
              <a:t>Hvis vi ser på de som har julebord i jobb sammenheng er tallet 20% (</a:t>
            </a:r>
            <a:r>
              <a:rPr lang="nb-NO" dirty="0" err="1"/>
              <a:t>dvs</a:t>
            </a:r>
            <a:r>
              <a:rPr lang="nb-NO" dirty="0"/>
              <a:t> jeg har fjernet de som sier de ikke har julebord i jobbsammenheng samt de som svarer et ikke).  </a:t>
            </a:r>
          </a:p>
          <a:p>
            <a:pPr marL="285750" indent="-285750">
              <a:buFont typeface="Arial" panose="020B0604020202020204" pitchFamily="34" charset="0"/>
              <a:buChar char="•"/>
            </a:pPr>
            <a:r>
              <a:rPr lang="nb-NO" dirty="0"/>
              <a:t>Hele 80% av de som sier det arrangeres julebord på jobben, sier at det er lite eller redusert fokus på temaet på jobben. </a:t>
            </a:r>
          </a:p>
          <a:p>
            <a:endParaRPr lang="en-US" dirty="0"/>
          </a:p>
        </p:txBody>
      </p:sp>
      <p:graphicFrame>
        <p:nvGraphicFramePr>
          <p:cNvPr id="13" name="Content Placeholder 9">
            <a:extLst>
              <a:ext uri="{FF2B5EF4-FFF2-40B4-BE49-F238E27FC236}">
                <a16:creationId xmlns:a16="http://schemas.microsoft.com/office/drawing/2014/main" id="{C083AF57-3290-4835-8468-69EB452D81D3}"/>
              </a:ext>
            </a:extLst>
          </p:cNvPr>
          <p:cNvGraphicFramePr>
            <a:graphicFrameLocks/>
          </p:cNvGraphicFramePr>
          <p:nvPr>
            <p:extLst>
              <p:ext uri="{D42A27DB-BD31-4B8C-83A1-F6EECF244321}">
                <p14:modId xmlns:p14="http://schemas.microsoft.com/office/powerpoint/2010/main" val="4245951704"/>
              </p:ext>
            </p:extLst>
          </p:nvPr>
        </p:nvGraphicFramePr>
        <p:xfrm>
          <a:off x="6505575" y="3686174"/>
          <a:ext cx="5391150" cy="234791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8615E054-D766-4F27-A858-74B36B7D82F6}"/>
              </a:ext>
            </a:extLst>
          </p:cNvPr>
          <p:cNvSpPr/>
          <p:nvPr/>
        </p:nvSpPr>
        <p:spPr>
          <a:xfrm>
            <a:off x="2971800" y="6272510"/>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17171"/>
                </a:solidFill>
                <a:effectLst/>
                <a:uLnTx/>
                <a:uFillTx/>
                <a:latin typeface="Arial"/>
                <a:ea typeface="+mn-ea"/>
                <a:cs typeface="+mn-cs"/>
              </a:rPr>
              <a:t>Q: I </a:t>
            </a:r>
            <a:r>
              <a:rPr kumimoji="0" lang="en-US" sz="900" b="0" i="0" u="none" strike="noStrike" kern="1200" cap="none" spc="0" normalizeH="0" baseline="0" noProof="0" dirty="0" err="1">
                <a:ln>
                  <a:noFill/>
                </a:ln>
                <a:solidFill>
                  <a:srgbClr val="717171"/>
                </a:solidFill>
                <a:effectLst/>
                <a:uLnTx/>
                <a:uFillTx/>
                <a:latin typeface="Arial"/>
                <a:ea typeface="+mn-ea"/>
                <a:cs typeface="+mn-cs"/>
              </a:rPr>
              <a:t>hvilken</a:t>
            </a:r>
            <a:r>
              <a:rPr kumimoji="0" lang="en-US" sz="900" b="0" i="0" u="none" strike="noStrike" kern="1200" cap="none" spc="0" normalizeH="0" baseline="0" noProof="0" dirty="0">
                <a:ln>
                  <a:noFill/>
                </a:ln>
                <a:solidFill>
                  <a:srgbClr val="717171"/>
                </a:solidFill>
                <a:effectLst/>
                <a:uLnTx/>
                <a:uFillTx/>
                <a:latin typeface="Arial"/>
                <a:ea typeface="+mn-ea"/>
                <a:cs typeface="+mn-cs"/>
              </a:rPr>
              <a:t> grad </a:t>
            </a:r>
            <a:r>
              <a:rPr kumimoji="0" lang="en-US" sz="900" b="0" i="0" u="none" strike="noStrike" kern="1200" cap="none" spc="0" normalizeH="0" baseline="0" noProof="0" dirty="0" err="1">
                <a:ln>
                  <a:noFill/>
                </a:ln>
                <a:solidFill>
                  <a:srgbClr val="717171"/>
                </a:solidFill>
                <a:effectLst/>
                <a:uLnTx/>
                <a:uFillTx/>
                <a:latin typeface="Arial"/>
                <a:ea typeface="+mn-ea"/>
                <a:cs typeface="+mn-cs"/>
              </a:rPr>
              <a:t>opplever</a:t>
            </a:r>
            <a:r>
              <a:rPr kumimoji="0" lang="en-US" sz="900" b="0" i="0" u="none" strike="noStrike" kern="1200" cap="none" spc="0" normalizeH="0" baseline="0" noProof="0" dirty="0">
                <a:ln>
                  <a:noFill/>
                </a:ln>
                <a:solidFill>
                  <a:srgbClr val="717171"/>
                </a:solidFill>
                <a:effectLst/>
                <a:uLnTx/>
                <a:uFillTx/>
                <a:latin typeface="Arial"/>
                <a:ea typeface="+mn-ea"/>
                <a:cs typeface="+mn-cs"/>
              </a:rPr>
              <a:t> du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seksuell</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trakassering</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er</a:t>
            </a:r>
            <a:r>
              <a:rPr kumimoji="0" lang="en-US" sz="900" b="0" i="0" u="none" strike="noStrike" kern="1200" cap="none" spc="0" normalizeH="0" baseline="0" noProof="0" dirty="0">
                <a:ln>
                  <a:noFill/>
                </a:ln>
                <a:solidFill>
                  <a:srgbClr val="717171"/>
                </a:solidFill>
                <a:effectLst/>
                <a:uLnTx/>
                <a:uFillTx/>
                <a:latin typeface="Arial"/>
                <a:ea typeface="+mn-ea"/>
                <a:cs typeface="+mn-cs"/>
              </a:rPr>
              <a:t> et </a:t>
            </a:r>
            <a:r>
              <a:rPr kumimoji="0" lang="en-US" sz="900" b="0" i="0" u="none" strike="noStrike" kern="1200" cap="none" spc="0" normalizeH="0" baseline="0" noProof="0" dirty="0" err="1">
                <a:ln>
                  <a:noFill/>
                </a:ln>
                <a:solidFill>
                  <a:srgbClr val="717171"/>
                </a:solidFill>
                <a:effectLst/>
                <a:uLnTx/>
                <a:uFillTx/>
                <a:latin typeface="Arial"/>
                <a:ea typeface="+mn-ea"/>
                <a:cs typeface="+mn-cs"/>
              </a:rPr>
              <a:t>tema</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ledelsen</a:t>
            </a:r>
            <a:r>
              <a:rPr kumimoji="0" lang="en-US" sz="900" b="0" i="0" u="none" strike="noStrike" kern="1200" cap="none" spc="0" normalizeH="0" baseline="0" noProof="0" dirty="0">
                <a:ln>
                  <a:noFill/>
                </a:ln>
                <a:solidFill>
                  <a:srgbClr val="717171"/>
                </a:solidFill>
                <a:effectLst/>
                <a:uLnTx/>
                <a:uFillTx/>
                <a:latin typeface="Arial"/>
                <a:ea typeface="+mn-ea"/>
                <a:cs typeface="+mn-cs"/>
              </a:rPr>
              <a:t> trekker </a:t>
            </a:r>
            <a:r>
              <a:rPr kumimoji="0" lang="en-US" sz="900" b="0" i="0" u="none" strike="noStrike" kern="1200" cap="none" spc="0" normalizeH="0" baseline="0" noProof="0" dirty="0" err="1">
                <a:ln>
                  <a:noFill/>
                </a:ln>
                <a:solidFill>
                  <a:srgbClr val="717171"/>
                </a:solidFill>
                <a:effectLst/>
                <a:uLnTx/>
                <a:uFillTx/>
                <a:latin typeface="Arial"/>
                <a:ea typeface="+mn-ea"/>
                <a:cs typeface="+mn-cs"/>
              </a:rPr>
              <a:t>frem</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i</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tilknytning</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til</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julebordet</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på</a:t>
            </a:r>
            <a:r>
              <a:rPr kumimoji="0" lang="en-US" sz="900" b="0" i="0" u="none" strike="noStrike" kern="1200" cap="none" spc="0" normalizeH="0" baseline="0" noProof="0" dirty="0">
                <a:ln>
                  <a:noFill/>
                </a:ln>
                <a:solidFill>
                  <a:srgbClr val="717171"/>
                </a:solidFill>
                <a:effectLst/>
                <a:uLnTx/>
                <a:uFillTx/>
                <a:latin typeface="Arial"/>
                <a:ea typeface="+mn-ea"/>
                <a:cs typeface="+mn-cs"/>
              </a:rPr>
              <a:t> </a:t>
            </a:r>
            <a:r>
              <a:rPr kumimoji="0" lang="en-US" sz="900" b="0" i="0" u="none" strike="noStrike" kern="1200" cap="none" spc="0" normalizeH="0" baseline="0" noProof="0" dirty="0" err="1">
                <a:ln>
                  <a:noFill/>
                </a:ln>
                <a:solidFill>
                  <a:srgbClr val="717171"/>
                </a:solidFill>
                <a:effectLst/>
                <a:uLnTx/>
                <a:uFillTx/>
                <a:latin typeface="Arial"/>
                <a:ea typeface="+mn-ea"/>
                <a:cs typeface="+mn-cs"/>
              </a:rPr>
              <a:t>jobben</a:t>
            </a:r>
            <a:r>
              <a:rPr kumimoji="0" lang="en-US" sz="900" b="0" i="0" u="none" strike="noStrike" kern="1200" cap="none" spc="0" normalizeH="0" baseline="0" noProof="0" dirty="0">
                <a:ln>
                  <a:noFill/>
                </a:ln>
                <a:solidFill>
                  <a:srgbClr val="717171"/>
                </a:solidFill>
                <a:effectLst/>
                <a:uLnTx/>
                <a:uFillTx/>
                <a:latin typeface="Arial"/>
                <a:ea typeface="+mn-ea"/>
                <a:cs typeface="+mn-cs"/>
              </a:rPr>
              <a:t>?</a:t>
            </a:r>
          </a:p>
        </p:txBody>
      </p:sp>
      <p:sp>
        <p:nvSpPr>
          <p:cNvPr id="2" name="TextBox 1">
            <a:extLst>
              <a:ext uri="{FF2B5EF4-FFF2-40B4-BE49-F238E27FC236}">
                <a16:creationId xmlns:a16="http://schemas.microsoft.com/office/drawing/2014/main" id="{A935A2BE-A308-4DAD-97F5-3B9A2F002416}"/>
              </a:ext>
            </a:extLst>
          </p:cNvPr>
          <p:cNvSpPr txBox="1"/>
          <p:nvPr/>
        </p:nvSpPr>
        <p:spPr>
          <a:xfrm>
            <a:off x="2752725" y="5905500"/>
            <a:ext cx="2286000" cy="138499"/>
          </a:xfrm>
          <a:prstGeom prst="rect">
            <a:avLst/>
          </a:prstGeom>
          <a:noFill/>
        </p:spPr>
        <p:txBody>
          <a:bodyPr wrap="square" lIns="0" tIns="0" rIns="0" bIns="0" rtlCol="0">
            <a:spAutoFit/>
          </a:bodyPr>
          <a:lstStyle/>
          <a:p>
            <a:r>
              <a:rPr lang="nb-NO" sz="900" dirty="0"/>
              <a:t>n=1004</a:t>
            </a:r>
            <a:endParaRPr lang="en-US" sz="900" dirty="0" err="1"/>
          </a:p>
        </p:txBody>
      </p:sp>
    </p:spTree>
    <p:extLst>
      <p:ext uri="{BB962C8B-B14F-4D97-AF65-F5344CB8AC3E}">
        <p14:creationId xmlns:p14="http://schemas.microsoft.com/office/powerpoint/2010/main" val="212670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C1978AF-5188-43C0-AEDE-DE407CBB6EDE}"/>
              </a:ext>
            </a:extLst>
          </p:cNvPr>
          <p:cNvSpPr>
            <a:spLocks noGrp="1"/>
          </p:cNvSpPr>
          <p:nvPr>
            <p:ph type="title"/>
          </p:nvPr>
        </p:nvSpPr>
        <p:spPr/>
        <p:txBody>
          <a:bodyPr/>
          <a:lstStyle/>
          <a:p>
            <a:r>
              <a:rPr lang="nb-NO" dirty="0"/>
              <a:t>Seksuell trakassering på jobb - erfaringer. </a:t>
            </a:r>
            <a:endParaRPr lang="en-US" dirty="0"/>
          </a:p>
        </p:txBody>
      </p:sp>
      <p:sp>
        <p:nvSpPr>
          <p:cNvPr id="3" name="Slide Number Placeholder 2">
            <a:extLst>
              <a:ext uri="{FF2B5EF4-FFF2-40B4-BE49-F238E27FC236}">
                <a16:creationId xmlns:a16="http://schemas.microsoft.com/office/drawing/2014/main" id="{9E92808D-5D30-4292-BAD2-99B58F8E96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4CBA3-D598-4B1F-BAA3-EE14B5154290}" type="slidenum">
              <a:rPr kumimoji="0" lang="en-AU" sz="1000" b="0" i="0" u="none" strike="noStrike" kern="1200" cap="none" spc="0" normalizeH="0" baseline="0" noProof="0" smtClean="0">
                <a:ln>
                  <a:noFill/>
                </a:ln>
                <a:solidFill>
                  <a:srgbClr val="71717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000" b="0" i="0" u="none" strike="noStrike" kern="1200" cap="none" spc="0" normalizeH="0" baseline="0" noProof="0" dirty="0">
              <a:ln>
                <a:noFill/>
              </a:ln>
              <a:solidFill>
                <a:srgbClr val="717171"/>
              </a:solidFill>
              <a:effectLst/>
              <a:uLnTx/>
              <a:uFillTx/>
              <a:latin typeface="Arial"/>
              <a:ea typeface="+mn-ea"/>
              <a:cs typeface="+mn-cs"/>
            </a:endParaRPr>
          </a:p>
        </p:txBody>
      </p:sp>
      <p:graphicFrame>
        <p:nvGraphicFramePr>
          <p:cNvPr id="10" name="Content Placeholder 9">
            <a:extLst>
              <a:ext uri="{FF2B5EF4-FFF2-40B4-BE49-F238E27FC236}">
                <a16:creationId xmlns:a16="http://schemas.microsoft.com/office/drawing/2014/main" id="{FDEF0257-35F2-41FE-8EFA-E6AADDBB5C34}"/>
              </a:ext>
            </a:extLst>
          </p:cNvPr>
          <p:cNvGraphicFramePr>
            <a:graphicFrameLocks noGrp="1"/>
          </p:cNvGraphicFramePr>
          <p:nvPr>
            <p:ph sz="quarter" idx="11"/>
            <p:extLst>
              <p:ext uri="{D42A27DB-BD31-4B8C-83A1-F6EECF244321}">
                <p14:modId xmlns:p14="http://schemas.microsoft.com/office/powerpoint/2010/main" val="351741396"/>
              </p:ext>
            </p:extLst>
          </p:nvPr>
        </p:nvGraphicFramePr>
        <p:xfrm>
          <a:off x="381000" y="1031875"/>
          <a:ext cx="5373688" cy="4916488"/>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1">
            <a:extLst>
              <a:ext uri="{FF2B5EF4-FFF2-40B4-BE49-F238E27FC236}">
                <a16:creationId xmlns:a16="http://schemas.microsoft.com/office/drawing/2014/main" id="{FC92492C-3C1F-4B4D-9CAA-8D8C2BBAD641}"/>
              </a:ext>
            </a:extLst>
          </p:cNvPr>
          <p:cNvSpPr>
            <a:spLocks noGrp="1"/>
          </p:cNvSpPr>
          <p:nvPr>
            <p:ph sz="quarter" idx="12"/>
          </p:nvPr>
        </p:nvSpPr>
        <p:spPr>
          <a:xfrm>
            <a:off x="6415617" y="622264"/>
            <a:ext cx="5372100" cy="4916524"/>
          </a:xfrm>
        </p:spPr>
        <p:txBody>
          <a:bodyPr/>
          <a:lstStyle/>
          <a:p>
            <a:pPr marL="285750" indent="-285750">
              <a:buFont typeface="Arial" panose="020B0604020202020204" pitchFamily="34" charset="0"/>
              <a:buChar char="•"/>
            </a:pPr>
            <a:r>
              <a:rPr lang="nb-NO" dirty="0"/>
              <a:t>4% av befolkningen sier de ble utsatt for eller kjenner til andre som ble utsatt for seksuell trakassering på jobben i forbindelse med julebordet 2018. </a:t>
            </a:r>
          </a:p>
          <a:p>
            <a:pPr marL="285750" indent="-285750">
              <a:buFont typeface="Arial" panose="020B0604020202020204" pitchFamily="34" charset="0"/>
              <a:buChar char="•"/>
            </a:pPr>
            <a:r>
              <a:rPr lang="nb-NO" dirty="0"/>
              <a:t>Hvis vi ser på de som hadde julebord i jobb sammenheng i 2018 er tallet 6% (</a:t>
            </a:r>
            <a:r>
              <a:rPr lang="nb-NO" dirty="0" err="1"/>
              <a:t>dvs</a:t>
            </a:r>
            <a:r>
              <a:rPr lang="nb-NO" dirty="0"/>
              <a:t> jeg har fjernet de som sier de ikke har julebord i jobbsammenheng i 2018 samt de som svarer vet ikke).  </a:t>
            </a:r>
          </a:p>
          <a:p>
            <a:pPr marL="285750" indent="-285750">
              <a:buFont typeface="Arial" panose="020B0604020202020204" pitchFamily="34" charset="0"/>
              <a:buChar char="•"/>
            </a:pPr>
            <a:r>
              <a:rPr lang="nb-NO" dirty="0"/>
              <a:t>Hele 94% av de som sier det arrangeres julebord på jobben, sier at de ikke kjenner til seksuell trakassering på julebord i regi av jobben (blant de som hadde julebord i 2018). </a:t>
            </a:r>
          </a:p>
          <a:p>
            <a:endParaRPr lang="en-US" dirty="0"/>
          </a:p>
        </p:txBody>
      </p:sp>
      <p:sp>
        <p:nvSpPr>
          <p:cNvPr id="14" name="Rectangle 13">
            <a:extLst>
              <a:ext uri="{FF2B5EF4-FFF2-40B4-BE49-F238E27FC236}">
                <a16:creationId xmlns:a16="http://schemas.microsoft.com/office/drawing/2014/main" id="{8615E054-D766-4F27-A858-74B36B7D82F6}"/>
              </a:ext>
            </a:extLst>
          </p:cNvPr>
          <p:cNvSpPr/>
          <p:nvPr/>
        </p:nvSpPr>
        <p:spPr>
          <a:xfrm>
            <a:off x="2971800" y="6272510"/>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17171"/>
                </a:solidFill>
                <a:effectLst/>
                <a:uLnTx/>
                <a:uFillTx/>
                <a:latin typeface="Arial"/>
                <a:ea typeface="+mn-ea"/>
                <a:cs typeface="+mn-cs"/>
              </a:rPr>
              <a:t>Q: </a:t>
            </a:r>
            <a:r>
              <a:rPr kumimoji="0" lang="nb-NO" sz="900" b="0" i="0" u="none" strike="noStrike" kern="1200" cap="none" spc="0" normalizeH="0" baseline="0" noProof="0" dirty="0">
                <a:ln>
                  <a:noFill/>
                </a:ln>
                <a:solidFill>
                  <a:srgbClr val="717171"/>
                </a:solidFill>
                <a:effectLst/>
                <a:uLnTx/>
                <a:uFillTx/>
                <a:latin typeface="Arial"/>
                <a:ea typeface="+mn-ea"/>
                <a:cs typeface="+mn-cs"/>
              </a:rPr>
              <a:t>Kjenner du til noen andre som har -, eller har du selv, opplevd seksuell trakassering av andre fra jobben, i forbindelse med at jobben arrangerte julebord i 2018?</a:t>
            </a:r>
            <a:endParaRPr kumimoji="0" lang="en-US" sz="900" b="0" i="0" u="none" strike="noStrike" kern="1200" cap="none" spc="0" normalizeH="0" baseline="0" noProof="0" dirty="0">
              <a:ln>
                <a:noFill/>
              </a:ln>
              <a:solidFill>
                <a:srgbClr val="717171"/>
              </a:solidFill>
              <a:effectLst/>
              <a:uLnTx/>
              <a:uFillTx/>
              <a:latin typeface="Arial"/>
              <a:ea typeface="+mn-ea"/>
              <a:cs typeface="+mn-cs"/>
            </a:endParaRPr>
          </a:p>
        </p:txBody>
      </p:sp>
      <p:graphicFrame>
        <p:nvGraphicFramePr>
          <p:cNvPr id="8" name="Content Placeholder 9">
            <a:extLst>
              <a:ext uri="{FF2B5EF4-FFF2-40B4-BE49-F238E27FC236}">
                <a16:creationId xmlns:a16="http://schemas.microsoft.com/office/drawing/2014/main" id="{F65631FA-AC07-423F-BD28-105CEEFC44C8}"/>
              </a:ext>
            </a:extLst>
          </p:cNvPr>
          <p:cNvGraphicFramePr>
            <a:graphicFrameLocks/>
          </p:cNvGraphicFramePr>
          <p:nvPr>
            <p:extLst>
              <p:ext uri="{D42A27DB-BD31-4B8C-83A1-F6EECF244321}">
                <p14:modId xmlns:p14="http://schemas.microsoft.com/office/powerpoint/2010/main" val="3964723106"/>
              </p:ext>
            </p:extLst>
          </p:nvPr>
        </p:nvGraphicFramePr>
        <p:xfrm>
          <a:off x="6505575" y="3686174"/>
          <a:ext cx="5391150" cy="2347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229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Prosjektbeskrivelse</a:t>
            </a:r>
            <a:endParaRPr lang="en-AU" dirty="0"/>
          </a:p>
        </p:txBody>
      </p:sp>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384980616"/>
              </p:ext>
            </p:extLst>
          </p:nvPr>
        </p:nvGraphicFramePr>
        <p:xfrm>
          <a:off x="1954958" y="1462652"/>
          <a:ext cx="8179344" cy="3262832"/>
        </p:xfrm>
        <a:graphic>
          <a:graphicData uri="http://schemas.openxmlformats.org/drawingml/2006/table">
            <a:tbl>
              <a:tblPr firstRow="1" bandRow="1">
                <a:tableStyleId>{073A0DAA-6AF3-43AB-8588-CEC1D06C72B9}</a:tableStyleId>
              </a:tblPr>
              <a:tblGrid>
                <a:gridCol w="2083118">
                  <a:extLst>
                    <a:ext uri="{9D8B030D-6E8A-4147-A177-3AD203B41FA5}">
                      <a16:colId xmlns:a16="http://schemas.microsoft.com/office/drawing/2014/main" val="20000"/>
                    </a:ext>
                  </a:extLst>
                </a:gridCol>
                <a:gridCol w="6096226">
                  <a:extLst>
                    <a:ext uri="{9D8B030D-6E8A-4147-A177-3AD203B41FA5}">
                      <a16:colId xmlns:a16="http://schemas.microsoft.com/office/drawing/2014/main" val="20001"/>
                    </a:ext>
                  </a:extLst>
                </a:gridCol>
              </a:tblGrid>
              <a:tr h="350704">
                <a:tc>
                  <a:txBody>
                    <a:bodyPr/>
                    <a:lstStyle/>
                    <a:p>
                      <a:endParaRPr lang="nb-NO" sz="1200" dirty="0"/>
                    </a:p>
                  </a:txBody>
                  <a:tcPr>
                    <a:solidFill>
                      <a:srgbClr val="D7B446"/>
                    </a:solidFill>
                  </a:tcPr>
                </a:tc>
                <a:tc>
                  <a:txBody>
                    <a:bodyPr/>
                    <a:lstStyle/>
                    <a:p>
                      <a:endParaRPr lang="nb-NO" sz="1200" dirty="0"/>
                    </a:p>
                  </a:txBody>
                  <a:tcPr>
                    <a:solidFill>
                      <a:srgbClr val="D7B446"/>
                    </a:solidFill>
                  </a:tcPr>
                </a:tc>
                <a:extLst>
                  <a:ext uri="{0D108BD9-81ED-4DB2-BD59-A6C34878D82A}">
                    <a16:rowId xmlns:a16="http://schemas.microsoft.com/office/drawing/2014/main" val="10000"/>
                  </a:ext>
                </a:extLst>
              </a:tr>
              <a:tr h="350704">
                <a:tc>
                  <a:txBody>
                    <a:bodyPr/>
                    <a:lstStyle/>
                    <a:p>
                      <a:r>
                        <a:rPr lang="nb-NO" sz="1200" dirty="0"/>
                        <a:t>Prosjekttype</a:t>
                      </a:r>
                    </a:p>
                  </a:txBody>
                  <a:tcPr/>
                </a:tc>
                <a:tc>
                  <a:txBody>
                    <a:bodyPr/>
                    <a:lstStyle/>
                    <a:p>
                      <a:r>
                        <a:rPr lang="nb-NO" sz="1200" dirty="0" err="1"/>
                        <a:t>Adhoc</a:t>
                      </a:r>
                      <a:r>
                        <a:rPr lang="nb-NO" sz="1200" dirty="0"/>
                        <a:t> via</a:t>
                      </a:r>
                      <a:r>
                        <a:rPr lang="nb-NO" sz="1200" baseline="0" dirty="0"/>
                        <a:t> TNS Gallups panelbuss</a:t>
                      </a:r>
                      <a:endParaRPr lang="nb-NO" sz="1200" dirty="0"/>
                    </a:p>
                  </a:txBody>
                  <a:tcPr/>
                </a:tc>
                <a:extLst>
                  <a:ext uri="{0D108BD9-81ED-4DB2-BD59-A6C34878D82A}">
                    <a16:rowId xmlns:a16="http://schemas.microsoft.com/office/drawing/2014/main" val="10001"/>
                  </a:ext>
                </a:extLst>
              </a:tr>
              <a:tr h="432375">
                <a:tc>
                  <a:txBody>
                    <a:bodyPr/>
                    <a:lstStyle/>
                    <a:p>
                      <a:r>
                        <a:rPr lang="nb-NO" sz="1200" dirty="0"/>
                        <a:t>Formål</a:t>
                      </a:r>
                    </a:p>
                  </a:txBody>
                  <a:tcPr/>
                </a:tc>
                <a:tc>
                  <a: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nb-NO" sz="1200" dirty="0"/>
                        <a:t>Kartlegge</a:t>
                      </a:r>
                      <a:r>
                        <a:rPr lang="nb-NO" sz="1200" baseline="0" dirty="0"/>
                        <a:t> befolkningens julebords- og ferieplaner julen 2015, 2016, 2018 og 2019</a:t>
                      </a:r>
                      <a:endParaRPr lang="nb-NO" sz="1200" dirty="0"/>
                    </a:p>
                    <a:p>
                      <a:endParaRPr lang="nb-NO" sz="1200" dirty="0"/>
                    </a:p>
                  </a:txBody>
                  <a:tcPr/>
                </a:tc>
                <a:extLst>
                  <a:ext uri="{0D108BD9-81ED-4DB2-BD59-A6C34878D82A}">
                    <a16:rowId xmlns:a16="http://schemas.microsoft.com/office/drawing/2014/main" val="10002"/>
                  </a:ext>
                </a:extLst>
              </a:tr>
              <a:tr h="350704">
                <a:tc>
                  <a:txBody>
                    <a:bodyPr/>
                    <a:lstStyle/>
                    <a:p>
                      <a:r>
                        <a:rPr lang="nb-NO" sz="1200" dirty="0"/>
                        <a:t>Datainnsamlingsmetode</a:t>
                      </a:r>
                    </a:p>
                  </a:txBody>
                  <a:tcPr/>
                </a:tc>
                <a:tc>
                  <a:txBody>
                    <a:bodyPr/>
                    <a:lstStyle/>
                    <a:p>
                      <a:r>
                        <a:rPr lang="nb-NO" sz="1200" dirty="0" err="1"/>
                        <a:t>Webintervjuer</a:t>
                      </a:r>
                      <a:endParaRPr lang="nb-NO" sz="1200" dirty="0"/>
                    </a:p>
                  </a:txBody>
                  <a:tcPr/>
                </a:tc>
                <a:extLst>
                  <a:ext uri="{0D108BD9-81ED-4DB2-BD59-A6C34878D82A}">
                    <a16:rowId xmlns:a16="http://schemas.microsoft.com/office/drawing/2014/main" val="10003"/>
                  </a:ext>
                </a:extLst>
              </a:tr>
              <a:tr h="350704">
                <a:tc>
                  <a:txBody>
                    <a:bodyPr/>
                    <a:lstStyle/>
                    <a:p>
                      <a:r>
                        <a:rPr lang="nb-NO" sz="1200" dirty="0"/>
                        <a:t>Antall intervjuer</a:t>
                      </a:r>
                    </a:p>
                  </a:txBody>
                  <a:tcPr/>
                </a:tc>
                <a:tc>
                  <a:txBody>
                    <a:bodyPr/>
                    <a:lstStyle/>
                    <a:p>
                      <a:r>
                        <a:rPr lang="nb-NO" sz="1200" dirty="0"/>
                        <a:t>1118</a:t>
                      </a:r>
                      <a:r>
                        <a:rPr lang="nb-NO" sz="1200" baseline="0" dirty="0"/>
                        <a:t> (2015), 1022 (2016) og 1060 (2018) 1004 (2019)</a:t>
                      </a:r>
                      <a:endParaRPr lang="nb-NO" sz="1200" dirty="0"/>
                    </a:p>
                  </a:txBody>
                  <a:tcPr/>
                </a:tc>
                <a:extLst>
                  <a:ext uri="{0D108BD9-81ED-4DB2-BD59-A6C34878D82A}">
                    <a16:rowId xmlns:a16="http://schemas.microsoft.com/office/drawing/2014/main" val="10004"/>
                  </a:ext>
                </a:extLst>
              </a:tr>
              <a:tr h="350704">
                <a:tc>
                  <a:txBody>
                    <a:bodyPr/>
                    <a:lstStyle/>
                    <a:p>
                      <a:r>
                        <a:rPr lang="nb-NO" sz="1200" dirty="0"/>
                        <a:t>Datainnsamling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Uke 44 og 45 (2019)</a:t>
                      </a:r>
                    </a:p>
                  </a:txBody>
                  <a:tcPr/>
                </a:tc>
                <a:extLst>
                  <a:ext uri="{0D108BD9-81ED-4DB2-BD59-A6C34878D82A}">
                    <a16:rowId xmlns:a16="http://schemas.microsoft.com/office/drawing/2014/main" val="10005"/>
                  </a:ext>
                </a:extLst>
              </a:tr>
              <a:tr h="350704">
                <a:tc>
                  <a:txBody>
                    <a:bodyPr/>
                    <a:lstStyle/>
                    <a:p>
                      <a:r>
                        <a:rPr lang="nb-NO" sz="1200" dirty="0"/>
                        <a:t>Målgruppe</a:t>
                      </a:r>
                    </a:p>
                  </a:txBody>
                  <a:tcPr/>
                </a:tc>
                <a:tc>
                  <a:txBody>
                    <a:bodyPr/>
                    <a:lstStyle/>
                    <a:p>
                      <a:r>
                        <a:rPr lang="nb-NO" sz="1200" baseline="0" dirty="0"/>
                        <a:t>Befolkningen 18 år+</a:t>
                      </a:r>
                      <a:endParaRPr lang="nb-NO" sz="1200" dirty="0"/>
                    </a:p>
                  </a:txBody>
                  <a:tcPr/>
                </a:tc>
                <a:extLst>
                  <a:ext uri="{0D108BD9-81ED-4DB2-BD59-A6C34878D82A}">
                    <a16:rowId xmlns:a16="http://schemas.microsoft.com/office/drawing/2014/main" val="10006"/>
                  </a:ext>
                </a:extLst>
              </a:tr>
              <a:tr h="350704">
                <a:tc>
                  <a:txBody>
                    <a:bodyPr/>
                    <a:lstStyle/>
                    <a:p>
                      <a:r>
                        <a:rPr lang="nb-NO" sz="1200" dirty="0"/>
                        <a:t>Utvalg</a:t>
                      </a:r>
                    </a:p>
                  </a:txBody>
                  <a:tcPr/>
                </a:tc>
                <a:tc>
                  <a: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nb-NO" sz="1200" dirty="0"/>
                        <a:t>Trukket landsrepresentativt</a:t>
                      </a:r>
                      <a:r>
                        <a:rPr lang="nb-NO" sz="1200" baseline="0" dirty="0"/>
                        <a:t> fra </a:t>
                      </a:r>
                      <a:r>
                        <a:rPr lang="nb-NO" sz="1200" dirty="0"/>
                        <a:t>GallupPanelet</a:t>
                      </a:r>
                    </a:p>
                  </a:txBody>
                  <a:tcPr/>
                </a:tc>
                <a:extLst>
                  <a:ext uri="{0D108BD9-81ED-4DB2-BD59-A6C34878D82A}">
                    <a16:rowId xmlns:a16="http://schemas.microsoft.com/office/drawing/2014/main" val="10007"/>
                  </a:ext>
                </a:extLst>
              </a:tr>
              <a:tr h="350704">
                <a:tc>
                  <a:txBody>
                    <a:bodyPr/>
                    <a:lstStyle/>
                    <a:p>
                      <a:r>
                        <a:rPr lang="nb-NO" sz="1200" dirty="0"/>
                        <a:t>Konsulent</a:t>
                      </a:r>
                    </a:p>
                  </a:txBody>
                  <a:tcPr/>
                </a:tc>
                <a:tc>
                  <a:txBody>
                    <a:bodyPr/>
                    <a:lstStyle/>
                    <a:p>
                      <a:r>
                        <a:rPr lang="nb-NO" sz="1200" dirty="0"/>
                        <a:t>Amund Bråthen,</a:t>
                      </a:r>
                      <a:r>
                        <a:rPr lang="nb-NO" sz="1200" baseline="0" dirty="0"/>
                        <a:t> </a:t>
                      </a:r>
                      <a:r>
                        <a:rPr lang="nb-NO" sz="1200" baseline="0" dirty="0">
                          <a:hlinkClick r:id="rId3"/>
                        </a:rPr>
                        <a:t>Amund.brathen@kantar.com</a:t>
                      </a:r>
                      <a:r>
                        <a:rPr lang="nb-NO" sz="1200" baseline="0" dirty="0"/>
                        <a:t>, </a:t>
                      </a:r>
                      <a:r>
                        <a:rPr lang="nb-NO" sz="1200" baseline="0" dirty="0" err="1"/>
                        <a:t>tlf</a:t>
                      </a:r>
                      <a:r>
                        <a:rPr lang="nb-NO" sz="1200" baseline="0" dirty="0"/>
                        <a:t> 97777317</a:t>
                      </a:r>
                      <a:endParaRPr lang="nb-NO" sz="1200" dirty="0"/>
                    </a:p>
                  </a:txBody>
                  <a:tcPr/>
                </a:tc>
                <a:extLst>
                  <a:ext uri="{0D108BD9-81ED-4DB2-BD59-A6C34878D82A}">
                    <a16:rowId xmlns:a16="http://schemas.microsoft.com/office/drawing/2014/main" val="10008"/>
                  </a:ext>
                </a:extLst>
              </a:tr>
            </a:tbl>
          </a:graphicData>
        </a:graphic>
      </p:graphicFrame>
      <p:sp>
        <p:nvSpPr>
          <p:cNvPr id="4" name="TekstSylinder 3"/>
          <p:cNvSpPr txBox="1"/>
          <p:nvPr>
            <p:custDataLst>
              <p:tags r:id="rId1"/>
            </p:custDataLst>
          </p:nvPr>
        </p:nvSpPr>
        <p:spPr>
          <a:xfrm>
            <a:off x="9881908" y="6461279"/>
            <a:ext cx="504788" cy="115416"/>
          </a:xfrm>
          <a:prstGeom prst="rect">
            <a:avLst/>
          </a:prstGeom>
          <a:noFill/>
        </p:spPr>
        <p:txBody>
          <a:bodyPr vert="horz" wrap="square" lIns="0" tIns="0" rIns="0" bIns="0" rtlCol="0" anchor="b">
            <a:spAutoFit/>
          </a:bodyPr>
          <a:lstStyle/>
          <a:p>
            <a:pPr algn="r"/>
            <a:r>
              <a:rPr lang="nb-NO" sz="750">
                <a:solidFill>
                  <a:srgbClr val="333333"/>
                </a:solidFill>
              </a:rPr>
              <a:t>3</a:t>
            </a:r>
            <a:endParaRPr lang="nb-NO" sz="750" dirty="0">
              <a:solidFill>
                <a:srgbClr val="333333"/>
              </a:solidFill>
            </a:endParaRPr>
          </a:p>
        </p:txBody>
      </p:sp>
    </p:spTree>
    <p:extLst>
      <p:ext uri="{BB962C8B-B14F-4D97-AF65-F5344CB8AC3E}">
        <p14:creationId xmlns:p14="http://schemas.microsoft.com/office/powerpoint/2010/main" val="364348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950F5C-3EFA-4D55-823C-21AD414C5588}"/>
              </a:ext>
            </a:extLst>
          </p:cNvPr>
          <p:cNvPicPr>
            <a:picLocks noChangeAspect="1"/>
          </p:cNvPicPr>
          <p:nvPr/>
        </p:nvPicPr>
        <p:blipFill>
          <a:blip r:embed="rId3"/>
          <a:stretch>
            <a:fillRect/>
          </a:stretch>
        </p:blipFill>
        <p:spPr>
          <a:xfrm>
            <a:off x="-123825" y="0"/>
            <a:ext cx="12192000" cy="8128000"/>
          </a:xfrm>
          <a:prstGeom prst="rect">
            <a:avLst/>
          </a:prstGeom>
        </p:spPr>
      </p:pic>
      <p:sp>
        <p:nvSpPr>
          <p:cNvPr id="2" name="Plassholder for tekst 1"/>
          <p:cNvSpPr>
            <a:spLocks noGrp="1"/>
          </p:cNvSpPr>
          <p:nvPr>
            <p:ph type="body" sz="quarter" idx="10"/>
          </p:nvPr>
        </p:nvSpPr>
        <p:spPr>
          <a:xfrm>
            <a:off x="131445" y="205222"/>
            <a:ext cx="1841500" cy="1274762"/>
          </a:xfrm>
        </p:spPr>
        <p:txBody>
          <a:bodyPr/>
          <a:lstStyle/>
          <a:p>
            <a:r>
              <a:rPr lang="nb-NO" dirty="0">
                <a:solidFill>
                  <a:schemeClr val="bg1"/>
                </a:solidFill>
              </a:rPr>
              <a:t>1</a:t>
            </a:r>
          </a:p>
        </p:txBody>
      </p:sp>
      <p:sp>
        <p:nvSpPr>
          <p:cNvPr id="3" name="Tittel 2"/>
          <p:cNvSpPr>
            <a:spLocks noGrp="1"/>
          </p:cNvSpPr>
          <p:nvPr>
            <p:ph type="title"/>
          </p:nvPr>
        </p:nvSpPr>
        <p:spPr>
          <a:xfrm>
            <a:off x="72495" y="1337109"/>
            <a:ext cx="7727635" cy="766800"/>
          </a:xfrm>
        </p:spPr>
        <p:txBody>
          <a:bodyPr/>
          <a:lstStyle/>
          <a:p>
            <a:r>
              <a:rPr lang="nb-NO" dirty="0">
                <a:solidFill>
                  <a:schemeClr val="bg1"/>
                </a:solidFill>
              </a:rPr>
              <a:t>Julebordsesongen 2019</a:t>
            </a:r>
          </a:p>
        </p:txBody>
      </p:sp>
    </p:spTree>
    <p:custDataLst>
      <p:tags r:id="rId1"/>
    </p:custDataLst>
    <p:extLst>
      <p:ext uri="{BB962C8B-B14F-4D97-AF65-F5344CB8AC3E}">
        <p14:creationId xmlns:p14="http://schemas.microsoft.com/office/powerpoint/2010/main" val="308964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sz="2000" dirty="0"/>
              <a:t>54% skal på julebord, og Desember er den ubestridte </a:t>
            </a:r>
            <a:r>
              <a:rPr lang="nb-NO" sz="2000" dirty="0" err="1"/>
              <a:t>hovedmåneden</a:t>
            </a:r>
            <a:r>
              <a:rPr lang="nb-NO" sz="2000" dirty="0"/>
              <a:t>. </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5</a:t>
            </a:fld>
            <a:endParaRPr lang="en-AU" dirty="0"/>
          </a:p>
        </p:txBody>
      </p:sp>
      <p:graphicFrame>
        <p:nvGraphicFramePr>
          <p:cNvPr id="5" name="Plassholder for innhold 4"/>
          <p:cNvGraphicFramePr>
            <a:graphicFrameLocks noGrp="1"/>
          </p:cNvGraphicFramePr>
          <p:nvPr>
            <p:ph sz="quarter" idx="11"/>
            <p:extLst>
              <p:ext uri="{D42A27DB-BD31-4B8C-83A1-F6EECF244321}">
                <p14:modId xmlns:p14="http://schemas.microsoft.com/office/powerpoint/2010/main" val="520279680"/>
              </p:ext>
            </p:extLst>
          </p:nvPr>
        </p:nvGraphicFramePr>
        <p:xfrm>
          <a:off x="360000" y="1790702"/>
          <a:ext cx="5480414" cy="3476392"/>
        </p:xfrm>
        <a:graphic>
          <a:graphicData uri="http://schemas.openxmlformats.org/drawingml/2006/chart">
            <c:chart xmlns:c="http://schemas.openxmlformats.org/drawingml/2006/chart" xmlns:r="http://schemas.openxmlformats.org/officeDocument/2006/relationships" r:id="rId4"/>
          </a:graphicData>
        </a:graphic>
      </p:graphicFrame>
      <p:sp>
        <p:nvSpPr>
          <p:cNvPr id="10" name="Plassholder for tekst 9"/>
          <p:cNvSpPr>
            <a:spLocks noGrp="1"/>
          </p:cNvSpPr>
          <p:nvPr>
            <p:ph type="body" sz="quarter" idx="15"/>
          </p:nvPr>
        </p:nvSpPr>
        <p:spPr>
          <a:xfrm>
            <a:off x="1424159" y="1681835"/>
            <a:ext cx="4030663" cy="758861"/>
          </a:xfrm>
        </p:spPr>
        <p:txBody>
          <a:bodyPr/>
          <a:lstStyle/>
          <a:p>
            <a:r>
              <a:rPr lang="nb-NO" b="0" dirty="0"/>
              <a:t>Skal du på julebord i år?</a:t>
            </a:r>
          </a:p>
          <a:p>
            <a:endParaRPr lang="nb-NO" b="0" dirty="0"/>
          </a:p>
        </p:txBody>
      </p:sp>
      <p:graphicFrame>
        <p:nvGraphicFramePr>
          <p:cNvPr id="12" name="Plassholder for innhold 5"/>
          <p:cNvGraphicFramePr>
            <a:graphicFrameLocks noGrp="1"/>
          </p:cNvGraphicFramePr>
          <p:nvPr>
            <p:ph sz="quarter" idx="11"/>
            <p:extLst>
              <p:ext uri="{D42A27DB-BD31-4B8C-83A1-F6EECF244321}">
                <p14:modId xmlns:p14="http://schemas.microsoft.com/office/powerpoint/2010/main" val="1974972558"/>
              </p:ext>
            </p:extLst>
          </p:nvPr>
        </p:nvGraphicFramePr>
        <p:xfrm>
          <a:off x="6343841" y="1838707"/>
          <a:ext cx="4030663" cy="4157663"/>
        </p:xfrm>
        <a:graphic>
          <a:graphicData uri="http://schemas.openxmlformats.org/drawingml/2006/chart">
            <c:chart xmlns:c="http://schemas.openxmlformats.org/drawingml/2006/chart" xmlns:r="http://schemas.openxmlformats.org/officeDocument/2006/relationships" r:id="rId5"/>
          </a:graphicData>
        </a:graphic>
      </p:graphicFrame>
      <p:sp>
        <p:nvSpPr>
          <p:cNvPr id="13" name="Plassholder for tekst 10"/>
          <p:cNvSpPr>
            <a:spLocks noGrp="1"/>
          </p:cNvSpPr>
          <p:nvPr>
            <p:ph type="body" sz="quarter" idx="15"/>
          </p:nvPr>
        </p:nvSpPr>
        <p:spPr>
          <a:xfrm>
            <a:off x="6356033" y="1681834"/>
            <a:ext cx="4030663" cy="758861"/>
          </a:xfrm>
        </p:spPr>
        <p:txBody>
          <a:bodyPr/>
          <a:lstStyle/>
          <a:p>
            <a:r>
              <a:rPr lang="en-US" b="0" dirty="0" err="1"/>
              <a:t>Når</a:t>
            </a:r>
            <a:r>
              <a:rPr lang="en-US" b="0" dirty="0"/>
              <a:t> </a:t>
            </a:r>
            <a:r>
              <a:rPr lang="en-US" b="0" dirty="0" err="1"/>
              <a:t>skal</a:t>
            </a:r>
            <a:r>
              <a:rPr lang="en-US" b="0" dirty="0"/>
              <a:t> du </a:t>
            </a:r>
            <a:r>
              <a:rPr lang="en-US" b="0" dirty="0" err="1"/>
              <a:t>på</a:t>
            </a:r>
            <a:r>
              <a:rPr lang="en-US" b="0" dirty="0"/>
              <a:t> </a:t>
            </a:r>
            <a:r>
              <a:rPr lang="en-US" b="0" dirty="0" err="1"/>
              <a:t>julebord</a:t>
            </a:r>
            <a:r>
              <a:rPr lang="en-US" b="0" dirty="0"/>
              <a:t>?</a:t>
            </a:r>
            <a:endParaRPr lang="nb-NO" b="0" dirty="0"/>
          </a:p>
        </p:txBody>
      </p:sp>
      <p:sp>
        <p:nvSpPr>
          <p:cNvPr id="14" name="TekstSylinder 13"/>
          <p:cNvSpPr txBox="1"/>
          <p:nvPr>
            <p:custDataLst>
              <p:tags r:id="rId1"/>
            </p:custDataLst>
          </p:nvPr>
        </p:nvSpPr>
        <p:spPr>
          <a:xfrm>
            <a:off x="1729818" y="5545009"/>
            <a:ext cx="3890694"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Kantar TNS, 1118 (2015), 1022 (2016), 1060 (2018) og 1004 (2019)</a:t>
            </a:r>
          </a:p>
        </p:txBody>
      </p:sp>
      <p:sp>
        <p:nvSpPr>
          <p:cNvPr id="15" name="TekstSylinder 14"/>
          <p:cNvSpPr txBox="1"/>
          <p:nvPr>
            <p:custDataLst>
              <p:tags r:id="rId2"/>
            </p:custDataLst>
          </p:nvPr>
        </p:nvSpPr>
        <p:spPr>
          <a:xfrm>
            <a:off x="6795002" y="5552217"/>
            <a:ext cx="4332034"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TNS Gallup uke 47 og 48 2015 (Utvalg = 688, de som skal på julebord)</a:t>
            </a:r>
          </a:p>
          <a:p>
            <a:r>
              <a:rPr lang="nb-NO" sz="800" dirty="0">
                <a:solidFill>
                  <a:srgbClr val="333333"/>
                </a:solidFill>
                <a:latin typeface="Verdana"/>
              </a:rPr>
              <a:t>TNS Gallup uke 45 og 46 2016 (Utvalg = 651</a:t>
            </a:r>
            <a:r>
              <a:rPr lang="nb-NO" sz="800" dirty="0"/>
              <a:t>,</a:t>
            </a:r>
            <a:r>
              <a:rPr lang="nb-NO" sz="800" dirty="0">
                <a:solidFill>
                  <a:srgbClr val="333333"/>
                </a:solidFill>
                <a:latin typeface="Verdana"/>
              </a:rPr>
              <a:t> de som skal på julebord)</a:t>
            </a:r>
          </a:p>
          <a:p>
            <a:r>
              <a:rPr lang="nb-NO" sz="800" dirty="0">
                <a:solidFill>
                  <a:srgbClr val="333333"/>
                </a:solidFill>
                <a:latin typeface="Verdana"/>
              </a:rPr>
              <a:t>Kantar TNS uke 44 og 45 2018 (Utvalg = 593, de som skal på julebord)</a:t>
            </a:r>
          </a:p>
          <a:p>
            <a:r>
              <a:rPr lang="nb-NO" sz="800" dirty="0">
                <a:solidFill>
                  <a:srgbClr val="333333"/>
                </a:solidFill>
                <a:latin typeface="Verdana"/>
              </a:rPr>
              <a:t>Kantar, uke 44 og uke 45 2019 (utvalg? 533, de som skal på julebord)</a:t>
            </a:r>
          </a:p>
        </p:txBody>
      </p:sp>
      <p:sp>
        <p:nvSpPr>
          <p:cNvPr id="11" name="Text Placeholder 4"/>
          <p:cNvSpPr>
            <a:spLocks noGrp="1"/>
          </p:cNvSpPr>
          <p:nvPr>
            <p:ph type="body" sz="quarter" idx="15"/>
          </p:nvPr>
        </p:nvSpPr>
        <p:spPr>
          <a:xfrm>
            <a:off x="381000" y="1031840"/>
            <a:ext cx="11425765" cy="758861"/>
          </a:xfrm>
        </p:spPr>
        <p:txBody>
          <a:bodyPr/>
          <a:lstStyle/>
          <a:p>
            <a:r>
              <a:rPr lang="nb-NO" sz="1200" dirty="0"/>
              <a:t>Signifikant flere skal på julebord i Desember i år, men det ser også ut til å være en økende </a:t>
            </a:r>
            <a:r>
              <a:rPr lang="nb-NO" sz="1200" dirty="0" err="1"/>
              <a:t>tendes</a:t>
            </a:r>
            <a:r>
              <a:rPr lang="nb-NO" sz="1200" dirty="0"/>
              <a:t> til julebord også i November. </a:t>
            </a:r>
          </a:p>
          <a:p>
            <a:endParaRPr lang="en-US" sz="1200" dirty="0"/>
          </a:p>
        </p:txBody>
      </p:sp>
    </p:spTree>
    <p:extLst>
      <p:ext uri="{BB962C8B-B14F-4D97-AF65-F5344CB8AC3E}">
        <p14:creationId xmlns:p14="http://schemas.microsoft.com/office/powerpoint/2010/main" val="874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7 </a:t>
            </a:r>
            <a:r>
              <a:rPr lang="en-US" sz="1800" dirty="0" err="1"/>
              <a:t>av</a:t>
            </a:r>
            <a:r>
              <a:rPr lang="en-US" sz="1800" dirty="0"/>
              <a:t> 10 </a:t>
            </a:r>
            <a:r>
              <a:rPr lang="en-US" sz="1800" dirty="0" err="1"/>
              <a:t>av</a:t>
            </a:r>
            <a:r>
              <a:rPr lang="en-US" sz="1800" dirty="0"/>
              <a:t> </a:t>
            </a:r>
            <a:r>
              <a:rPr lang="en-US" sz="1800" dirty="0" err="1"/>
              <a:t>julebordgjestene</a:t>
            </a:r>
            <a:r>
              <a:rPr lang="en-US" sz="1800" dirty="0"/>
              <a:t> (1,6 </a:t>
            </a:r>
            <a:r>
              <a:rPr lang="en-US" sz="1800" dirty="0" err="1"/>
              <a:t>millioner</a:t>
            </a:r>
            <a:r>
              <a:rPr lang="en-US" sz="1800" dirty="0"/>
              <a:t> </a:t>
            </a:r>
            <a:r>
              <a:rPr lang="en-US" sz="1800" dirty="0" err="1"/>
              <a:t>nordmenn</a:t>
            </a:r>
            <a:r>
              <a:rPr lang="en-US" sz="1800" dirty="0"/>
              <a:t>) </a:t>
            </a:r>
            <a:r>
              <a:rPr lang="en-US" sz="1800" dirty="0" err="1"/>
              <a:t>skal</a:t>
            </a:r>
            <a:r>
              <a:rPr lang="en-US" sz="1800" dirty="0"/>
              <a:t> </a:t>
            </a:r>
            <a:r>
              <a:rPr lang="en-US" sz="1800" dirty="0" err="1"/>
              <a:t>på</a:t>
            </a:r>
            <a:r>
              <a:rPr lang="en-US" sz="1800" dirty="0"/>
              <a:t> </a:t>
            </a:r>
            <a:r>
              <a:rPr lang="en-US" sz="1800" dirty="0" err="1"/>
              <a:t>julebord</a:t>
            </a:r>
            <a:r>
              <a:rPr lang="en-US" sz="1800" dirty="0"/>
              <a:t> </a:t>
            </a:r>
            <a:r>
              <a:rPr lang="en-US" sz="1800" dirty="0" err="1"/>
              <a:t>arrangert</a:t>
            </a:r>
            <a:r>
              <a:rPr lang="en-US" sz="1800" dirty="0"/>
              <a:t> </a:t>
            </a:r>
            <a:r>
              <a:rPr lang="en-US" sz="1800" dirty="0" err="1"/>
              <a:t>av</a:t>
            </a:r>
            <a:r>
              <a:rPr lang="en-US" sz="1800" dirty="0"/>
              <a:t> </a:t>
            </a:r>
            <a:r>
              <a:rPr lang="en-US" sz="1800" dirty="0" err="1"/>
              <a:t>jobben</a:t>
            </a:r>
            <a:r>
              <a:rPr lang="en-US" sz="2000" dirty="0"/>
              <a:t>.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6</a:t>
            </a:fld>
            <a:endParaRPr lang="en-AU"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2110996989"/>
              </p:ext>
            </p:extLst>
          </p:nvPr>
        </p:nvGraphicFramePr>
        <p:xfrm>
          <a:off x="381000" y="1790700"/>
          <a:ext cx="10768070" cy="3475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lstStyle/>
          <a:p>
            <a:r>
              <a:rPr lang="nb-NO" dirty="0"/>
              <a:t>Er noen av julebordene du skal på arrangert av jobben? </a:t>
            </a:r>
            <a:endParaRPr lang="en-US" dirty="0"/>
          </a:p>
        </p:txBody>
      </p:sp>
      <p:sp>
        <p:nvSpPr>
          <p:cNvPr id="9" name="TekstSylinder 13"/>
          <p:cNvSpPr txBox="1"/>
          <p:nvPr>
            <p:custDataLst>
              <p:tags r:id="rId1"/>
            </p:custDataLst>
          </p:nvPr>
        </p:nvSpPr>
        <p:spPr>
          <a:xfrm>
            <a:off x="7475015" y="5738638"/>
            <a:ext cx="4467269" cy="377723"/>
          </a:xfrm>
          <a:prstGeom prst="rect">
            <a:avLst/>
          </a:prstGeom>
          <a:noFill/>
        </p:spPr>
        <p:txBody>
          <a:bodyPr vert="horz" lIns="0" tIns="0" rIns="0" bIns="0" rtlCol="0" anchor="ctr">
            <a:noAutofit/>
          </a:bodyPr>
          <a:lstStyle/>
          <a:p>
            <a:r>
              <a:rPr lang="nb-NO" sz="800" dirty="0">
                <a:solidFill>
                  <a:srgbClr val="333333"/>
                </a:solidFill>
                <a:latin typeface="Verdana"/>
              </a:rPr>
              <a:t>SOURCE :  Kantar TNS Uke 44 og 45 2018, Utvalg = 593 (de som skal på julebord)</a:t>
            </a:r>
          </a:p>
          <a:p>
            <a:r>
              <a:rPr lang="nb-NO" sz="800" dirty="0">
                <a:solidFill>
                  <a:srgbClr val="333333"/>
                </a:solidFill>
                <a:latin typeface="Verdana"/>
              </a:rPr>
              <a:t>                Kantar Uke 44 og 45 2019, Utvalg = 533 (de som skal på julebord)</a:t>
            </a:r>
          </a:p>
        </p:txBody>
      </p:sp>
    </p:spTree>
    <p:extLst>
      <p:ext uri="{BB962C8B-B14F-4D97-AF65-F5344CB8AC3E}">
        <p14:creationId xmlns:p14="http://schemas.microsoft.com/office/powerpoint/2010/main" val="211640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tel 17"/>
          <p:cNvSpPr>
            <a:spLocks noGrp="1"/>
          </p:cNvSpPr>
          <p:nvPr>
            <p:ph type="title"/>
          </p:nvPr>
        </p:nvSpPr>
        <p:spPr/>
        <p:txBody>
          <a:bodyPr/>
          <a:lstStyle/>
          <a:p>
            <a:r>
              <a:rPr lang="en-US" dirty="0"/>
              <a:t>7 </a:t>
            </a:r>
            <a:r>
              <a:rPr lang="en-US" dirty="0" err="1"/>
              <a:t>av</a:t>
            </a:r>
            <a:r>
              <a:rPr lang="en-US" dirty="0"/>
              <a:t> 10 </a:t>
            </a:r>
            <a:r>
              <a:rPr lang="en-US" dirty="0" err="1"/>
              <a:t>skal</a:t>
            </a:r>
            <a:r>
              <a:rPr lang="en-US" dirty="0"/>
              <a:t> </a:t>
            </a:r>
            <a:r>
              <a:rPr lang="en-US" dirty="0" err="1"/>
              <a:t>feire</a:t>
            </a:r>
            <a:r>
              <a:rPr lang="en-US" dirty="0"/>
              <a:t> </a:t>
            </a:r>
            <a:r>
              <a:rPr lang="en-US" dirty="0" err="1"/>
              <a:t>julebord</a:t>
            </a:r>
            <a:r>
              <a:rPr lang="en-US" dirty="0"/>
              <a:t> </a:t>
            </a:r>
            <a:r>
              <a:rPr lang="en-US" dirty="0" err="1"/>
              <a:t>på</a:t>
            </a:r>
            <a:r>
              <a:rPr lang="en-US" dirty="0"/>
              <a:t> </a:t>
            </a:r>
            <a:r>
              <a:rPr lang="en-US" dirty="0" err="1"/>
              <a:t>offentlig</a:t>
            </a:r>
            <a:r>
              <a:rPr lang="en-US" dirty="0"/>
              <a:t> </a:t>
            </a:r>
            <a:r>
              <a:rPr lang="en-US" dirty="0" err="1"/>
              <a:t>serveringssted</a:t>
            </a:r>
            <a:r>
              <a:rPr lang="en-US" dirty="0"/>
              <a:t>. </a:t>
            </a:r>
            <a:br>
              <a:rPr lang="en-US" dirty="0"/>
            </a:br>
            <a:r>
              <a:rPr lang="en-US" sz="1400" dirty="0" err="1"/>
              <a:t>Signifikant</a:t>
            </a:r>
            <a:r>
              <a:rPr lang="en-US" sz="1400" dirty="0"/>
              <a:t> </a:t>
            </a:r>
            <a:r>
              <a:rPr lang="en-US" sz="1400" dirty="0" err="1"/>
              <a:t>økning</a:t>
            </a:r>
            <a:r>
              <a:rPr lang="en-US" sz="1400" dirty="0"/>
              <a:t> </a:t>
            </a:r>
            <a:r>
              <a:rPr lang="en-US" sz="1400" dirty="0" err="1"/>
              <a:t>fra</a:t>
            </a:r>
            <a:r>
              <a:rPr lang="en-US" sz="1400" dirty="0"/>
              <a:t> 2016</a:t>
            </a:r>
            <a:endParaRPr lang="nb-NO" sz="1400"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7</a:t>
            </a:fld>
            <a:endParaRPr lang="en-AU" dirty="0"/>
          </a:p>
        </p:txBody>
      </p:sp>
      <p:graphicFrame>
        <p:nvGraphicFramePr>
          <p:cNvPr id="7" name="Plassholder for innhold 6"/>
          <p:cNvGraphicFramePr>
            <a:graphicFrameLocks noGrp="1"/>
          </p:cNvGraphicFramePr>
          <p:nvPr>
            <p:ph sz="quarter" idx="11"/>
            <p:extLst>
              <p:ext uri="{D42A27DB-BD31-4B8C-83A1-F6EECF244321}">
                <p14:modId xmlns:p14="http://schemas.microsoft.com/office/powerpoint/2010/main" val="759211287"/>
              </p:ext>
            </p:extLst>
          </p:nvPr>
        </p:nvGraphicFramePr>
        <p:xfrm>
          <a:off x="1809751"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14"/>
          <p:cNvSpPr txBox="1"/>
          <p:nvPr>
            <p:custDataLst>
              <p:tags r:id="rId1"/>
            </p:custDataLst>
          </p:nvPr>
        </p:nvSpPr>
        <p:spPr>
          <a:xfrm>
            <a:off x="6795002" y="5552217"/>
            <a:ext cx="4332034"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TNS Gallup uke 47 og 48 2015 (Utvalg = 688, de som skal på julebord)</a:t>
            </a:r>
          </a:p>
          <a:p>
            <a:r>
              <a:rPr lang="nb-NO" sz="800" dirty="0">
                <a:solidFill>
                  <a:srgbClr val="333333"/>
                </a:solidFill>
                <a:latin typeface="Verdana"/>
              </a:rPr>
              <a:t>TNS Gallup uke 45 og 46 2016 (Utvalg = 651</a:t>
            </a:r>
            <a:r>
              <a:rPr lang="nb-NO" sz="800" dirty="0"/>
              <a:t>,</a:t>
            </a:r>
            <a:r>
              <a:rPr lang="nb-NO" sz="800" dirty="0">
                <a:solidFill>
                  <a:srgbClr val="333333"/>
                </a:solidFill>
                <a:latin typeface="Verdana"/>
              </a:rPr>
              <a:t> de som skal på julebord)</a:t>
            </a:r>
          </a:p>
          <a:p>
            <a:r>
              <a:rPr lang="nb-NO" sz="800" dirty="0">
                <a:solidFill>
                  <a:srgbClr val="333333"/>
                </a:solidFill>
                <a:latin typeface="Verdana"/>
              </a:rPr>
              <a:t>Kantar TNS uke 44 og 45 2018 (Utvalg = 593, de som skal på julebord)</a:t>
            </a:r>
          </a:p>
          <a:p>
            <a:r>
              <a:rPr lang="nb-NO" sz="800" dirty="0">
                <a:solidFill>
                  <a:srgbClr val="333333"/>
                </a:solidFill>
                <a:latin typeface="Verdana"/>
              </a:rPr>
              <a:t>Kantar uke 44 og 45 2019 (Utvalg=533, de som skal på julebord)</a:t>
            </a:r>
          </a:p>
        </p:txBody>
      </p:sp>
    </p:spTree>
    <p:extLst>
      <p:ext uri="{BB962C8B-B14F-4D97-AF65-F5344CB8AC3E}">
        <p14:creationId xmlns:p14="http://schemas.microsoft.com/office/powerpoint/2010/main" val="310612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50% </a:t>
            </a:r>
            <a:r>
              <a:rPr lang="en-US" sz="2000" dirty="0" err="1"/>
              <a:t>foretrekker</a:t>
            </a:r>
            <a:r>
              <a:rPr lang="en-US" sz="2000" dirty="0"/>
              <a:t> </a:t>
            </a:r>
            <a:r>
              <a:rPr lang="en-US" sz="2000" dirty="0" err="1"/>
              <a:t>Pinnekjøtt</a:t>
            </a:r>
            <a:r>
              <a:rPr lang="en-US" sz="2000" dirty="0"/>
              <a:t> </a:t>
            </a:r>
            <a:r>
              <a:rPr lang="en-US" sz="2000" dirty="0" err="1"/>
              <a:t>og</a:t>
            </a:r>
            <a:r>
              <a:rPr lang="en-US" sz="2000" dirty="0"/>
              <a:t> </a:t>
            </a:r>
            <a:r>
              <a:rPr lang="en-US" sz="2000" dirty="0" err="1"/>
              <a:t>Ribbe</a:t>
            </a:r>
            <a:r>
              <a:rPr lang="en-US" sz="2000" dirty="0"/>
              <a:t> </a:t>
            </a:r>
            <a:r>
              <a:rPr lang="en-US" sz="2000" dirty="0" err="1"/>
              <a:t>på</a:t>
            </a:r>
            <a:r>
              <a:rPr lang="en-US" sz="2000" dirty="0"/>
              <a:t> </a:t>
            </a:r>
            <a:r>
              <a:rPr lang="en-US" sz="2000" dirty="0" err="1"/>
              <a:t>julebordet</a:t>
            </a:r>
            <a:r>
              <a:rPr lang="en-US" sz="2000" dirty="0"/>
              <a:t>, men ¼ </a:t>
            </a:r>
            <a:r>
              <a:rPr lang="en-US" sz="2000" dirty="0" err="1"/>
              <a:t>foretrekker</a:t>
            </a:r>
            <a:r>
              <a:rPr lang="en-US" sz="2000" dirty="0"/>
              <a:t> </a:t>
            </a:r>
            <a:r>
              <a:rPr lang="en-US" sz="2000" dirty="0" err="1"/>
              <a:t>også</a:t>
            </a:r>
            <a:r>
              <a:rPr lang="en-US" sz="2000" dirty="0"/>
              <a:t> Tapas</a:t>
            </a:r>
            <a:br>
              <a:rPr lang="en-US" sz="2000" dirty="0"/>
            </a:br>
            <a:r>
              <a:rPr lang="en-US" sz="1600" dirty="0" err="1"/>
              <a:t>Andelen</a:t>
            </a:r>
            <a:r>
              <a:rPr lang="en-US" sz="1600" dirty="0"/>
              <a:t> </a:t>
            </a:r>
            <a:r>
              <a:rPr lang="en-US" sz="1600" dirty="0" err="1"/>
              <a:t>som</a:t>
            </a:r>
            <a:r>
              <a:rPr lang="en-US" sz="1600" dirty="0"/>
              <a:t> </a:t>
            </a:r>
            <a:r>
              <a:rPr lang="en-US" sz="1600" dirty="0" err="1"/>
              <a:t>vil</a:t>
            </a:r>
            <a:r>
              <a:rPr lang="en-US" sz="1600" dirty="0"/>
              <a:t> ha tapas har </a:t>
            </a:r>
            <a:r>
              <a:rPr lang="en-US" sz="1600" dirty="0" err="1"/>
              <a:t>økt</a:t>
            </a:r>
            <a:r>
              <a:rPr lang="en-US" sz="1600" dirty="0"/>
              <a:t> significant. </a:t>
            </a:r>
            <a:r>
              <a:rPr lang="en-US" sz="1600" dirty="0" err="1"/>
              <a:t>Dette</a:t>
            </a:r>
            <a:r>
              <a:rPr lang="en-US" sz="1600" dirty="0"/>
              <a:t> </a:t>
            </a:r>
            <a:r>
              <a:rPr lang="en-US" sz="1600" dirty="0" err="1"/>
              <a:t>skyldes</a:t>
            </a:r>
            <a:r>
              <a:rPr lang="en-US" sz="1600" dirty="0"/>
              <a:t> I </a:t>
            </a:r>
            <a:r>
              <a:rPr lang="en-US" sz="1600" dirty="0" err="1"/>
              <a:t>stor</a:t>
            </a:r>
            <a:r>
              <a:rPr lang="en-US" sz="1600" dirty="0"/>
              <a:t> grad </a:t>
            </a:r>
            <a:r>
              <a:rPr lang="en-US" sz="1600" dirty="0" err="1"/>
              <a:t>unge</a:t>
            </a:r>
            <a:r>
              <a:rPr lang="en-US" sz="1600" dirty="0"/>
              <a:t> </a:t>
            </a:r>
            <a:r>
              <a:rPr lang="en-US" sz="1600" dirty="0" err="1"/>
              <a:t>kvinner</a:t>
            </a:r>
            <a:r>
              <a:rPr lang="en-US" sz="1600" dirty="0"/>
              <a:t> </a:t>
            </a:r>
            <a:r>
              <a:rPr lang="en-US" sz="1600" dirty="0" err="1"/>
              <a:t>og</a:t>
            </a:r>
            <a:r>
              <a:rPr lang="en-US" sz="1600" dirty="0"/>
              <a:t> de </a:t>
            </a:r>
            <a:r>
              <a:rPr lang="en-US" sz="1600" dirty="0" err="1"/>
              <a:t>som</a:t>
            </a:r>
            <a:r>
              <a:rPr lang="en-US" sz="1600" dirty="0"/>
              <a:t> </a:t>
            </a:r>
            <a:r>
              <a:rPr lang="en-US" sz="1600" dirty="0" err="1"/>
              <a:t>bor</a:t>
            </a:r>
            <a:r>
              <a:rPr lang="en-US" sz="1600" dirty="0"/>
              <a:t> I Oslo/</a:t>
            </a:r>
            <a:r>
              <a:rPr lang="en-US" sz="1600" dirty="0" err="1"/>
              <a:t>akershus</a:t>
            </a:r>
            <a:endParaRPr lang="en-US" sz="2000"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8</a:t>
            </a:fld>
            <a:endParaRPr lang="en-AU" dirty="0"/>
          </a:p>
        </p:txBody>
      </p:sp>
      <p:graphicFrame>
        <p:nvGraphicFramePr>
          <p:cNvPr id="11" name="Content Placeholder 10"/>
          <p:cNvGraphicFramePr>
            <a:graphicFrameLocks noGrp="1"/>
          </p:cNvGraphicFramePr>
          <p:nvPr>
            <p:ph sz="quarter" idx="11"/>
            <p:extLst>
              <p:ext uri="{D42A27DB-BD31-4B8C-83A1-F6EECF244321}">
                <p14:modId xmlns:p14="http://schemas.microsoft.com/office/powerpoint/2010/main" val="736260006"/>
              </p:ext>
            </p:extLst>
          </p:nvPr>
        </p:nvGraphicFramePr>
        <p:xfrm>
          <a:off x="381001" y="1790700"/>
          <a:ext cx="7176246"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06266" y="1206215"/>
            <a:ext cx="4891083" cy="369332"/>
          </a:xfrm>
          <a:prstGeom prst="rect">
            <a:avLst/>
          </a:prstGeom>
        </p:spPr>
        <p:txBody>
          <a:bodyPr wrap="none">
            <a:spAutoFit/>
          </a:bodyPr>
          <a:lstStyle/>
          <a:p>
            <a:r>
              <a:rPr lang="nb-NO" dirty="0"/>
              <a:t>Hva foretrekker du å få servert på et julebord?</a:t>
            </a:r>
            <a:endParaRPr lang="en-US" dirty="0"/>
          </a:p>
        </p:txBody>
      </p:sp>
      <p:sp>
        <p:nvSpPr>
          <p:cNvPr id="13" name="TekstSylinder 13"/>
          <p:cNvSpPr txBox="1"/>
          <p:nvPr>
            <p:custDataLst>
              <p:tags r:id="rId1"/>
            </p:custDataLst>
          </p:nvPr>
        </p:nvSpPr>
        <p:spPr>
          <a:xfrm>
            <a:off x="7475015" y="5738638"/>
            <a:ext cx="4467269" cy="377723"/>
          </a:xfrm>
          <a:prstGeom prst="rect">
            <a:avLst/>
          </a:prstGeom>
          <a:noFill/>
        </p:spPr>
        <p:txBody>
          <a:bodyPr vert="horz" lIns="0" tIns="0" rIns="0" bIns="0" rtlCol="0" anchor="ctr">
            <a:noAutofit/>
          </a:bodyPr>
          <a:lstStyle/>
          <a:p>
            <a:r>
              <a:rPr lang="nb-NO" sz="800" dirty="0">
                <a:solidFill>
                  <a:srgbClr val="333333"/>
                </a:solidFill>
                <a:latin typeface="Verdana"/>
              </a:rPr>
              <a:t>SOURCE :  </a:t>
            </a:r>
          </a:p>
          <a:p>
            <a:r>
              <a:rPr lang="nb-NO" sz="800" dirty="0">
                <a:solidFill>
                  <a:srgbClr val="333333"/>
                </a:solidFill>
                <a:latin typeface="Verdana"/>
              </a:rPr>
              <a:t>Kantar TNS Uke 44 og 45 2018, Utvalg = 593 (de som skal på julebord)</a:t>
            </a:r>
          </a:p>
          <a:p>
            <a:r>
              <a:rPr lang="nb-NO" sz="800" dirty="0">
                <a:solidFill>
                  <a:srgbClr val="333333"/>
                </a:solidFill>
                <a:latin typeface="Verdana"/>
              </a:rPr>
              <a:t>Kantar Uke 44 og 45 2019, Utvalg =533 (de som skal på julebord)</a:t>
            </a:r>
          </a:p>
        </p:txBody>
      </p:sp>
      <p:sp>
        <p:nvSpPr>
          <p:cNvPr id="7" name="TextBox 6">
            <a:extLst>
              <a:ext uri="{FF2B5EF4-FFF2-40B4-BE49-F238E27FC236}">
                <a16:creationId xmlns:a16="http://schemas.microsoft.com/office/drawing/2014/main" id="{0AFF5F4F-8A5E-4D4B-840B-6B2CFD2F5ECE}"/>
              </a:ext>
            </a:extLst>
          </p:cNvPr>
          <p:cNvSpPr txBox="1"/>
          <p:nvPr/>
        </p:nvSpPr>
        <p:spPr>
          <a:xfrm>
            <a:off x="8068236" y="1057718"/>
            <a:ext cx="3749488" cy="4678204"/>
          </a:xfrm>
          <a:prstGeom prst="rect">
            <a:avLst/>
          </a:prstGeom>
          <a:solidFill>
            <a:schemeClr val="tx1">
              <a:lumMod val="20000"/>
              <a:lumOff val="80000"/>
            </a:schemeClr>
          </a:solidFill>
          <a:ln>
            <a:solidFill>
              <a:srgbClr val="D7B446"/>
            </a:solidFill>
          </a:ln>
        </p:spPr>
        <p:txBody>
          <a:bodyPr wrap="square" lIns="0" tIns="0" rIns="0" bIns="0" rtlCol="0">
            <a:spAutoFit/>
          </a:bodyPr>
          <a:lstStyle/>
          <a:p>
            <a:endParaRPr lang="nb-NO" sz="1600" dirty="0"/>
          </a:p>
          <a:p>
            <a:pPr marL="216000"/>
            <a:r>
              <a:rPr lang="nb-NO" sz="1600" dirty="0"/>
              <a:t>Menn er mer tradisjonalister enn kvinner når det gjelder hva som skal være på et julebord. Signifikant flere menn enn kvinner ønsker Ribbe og Svinestek. Samtidig er det signifikant flere kvinner enn menn som vil ha tapas som en del av julebordet. </a:t>
            </a:r>
          </a:p>
          <a:p>
            <a:pPr marL="216000"/>
            <a:endParaRPr lang="nb-NO" sz="1600" dirty="0"/>
          </a:p>
          <a:p>
            <a:pPr marL="216000"/>
            <a:r>
              <a:rPr lang="nb-NO" sz="1600" dirty="0"/>
              <a:t>Geografisk er det også tendenser til at de som bor i Oslo/Akershus er mer positive til Tapas og sushi enn andre steder i landet. </a:t>
            </a:r>
          </a:p>
          <a:p>
            <a:pPr marL="216000"/>
            <a:endParaRPr lang="nb-NO" sz="1600" dirty="0"/>
          </a:p>
          <a:p>
            <a:pPr marL="216000"/>
            <a:r>
              <a:rPr lang="nb-NO" sz="1600" dirty="0"/>
              <a:t>Ribbe har en sterk </a:t>
            </a:r>
            <a:r>
              <a:rPr lang="nb-NO" sz="1600" dirty="0" err="1"/>
              <a:t>oposisijon</a:t>
            </a:r>
            <a:r>
              <a:rPr lang="nb-NO" sz="1600" dirty="0"/>
              <a:t> i Rest </a:t>
            </a:r>
            <a:r>
              <a:rPr lang="nb-NO" sz="1600" dirty="0" err="1"/>
              <a:t>Østandet</a:t>
            </a:r>
            <a:r>
              <a:rPr lang="nb-NO" sz="1600" dirty="0"/>
              <a:t> og i </a:t>
            </a:r>
            <a:r>
              <a:rPr lang="nb-NO" sz="1600" dirty="0" err="1"/>
              <a:t>Trønderlag</a:t>
            </a:r>
            <a:r>
              <a:rPr lang="nb-NO" sz="1600" dirty="0"/>
              <a:t> og </a:t>
            </a:r>
            <a:r>
              <a:rPr lang="nb-NO" sz="1600" dirty="0" err="1"/>
              <a:t>NordNorge</a:t>
            </a:r>
            <a:r>
              <a:rPr lang="nb-NO" sz="1600" dirty="0"/>
              <a:t>, mens </a:t>
            </a:r>
            <a:r>
              <a:rPr lang="nb-NO" sz="1600" dirty="0" err="1"/>
              <a:t>Pinekjøtt</a:t>
            </a:r>
            <a:r>
              <a:rPr lang="nb-NO" sz="1600" dirty="0"/>
              <a:t> står sterkt på Sør-/Vestlandet. </a:t>
            </a:r>
          </a:p>
          <a:p>
            <a:pPr marL="216000"/>
            <a:endParaRPr lang="nb-NO" sz="1600" dirty="0"/>
          </a:p>
        </p:txBody>
      </p:sp>
    </p:spTree>
    <p:extLst>
      <p:ext uri="{BB962C8B-B14F-4D97-AF65-F5344CB8AC3E}">
        <p14:creationId xmlns:p14="http://schemas.microsoft.com/office/powerpoint/2010/main" val="398301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a:t>
            </a:r>
            <a:r>
              <a:rPr lang="en-US" dirty="0" err="1"/>
              <a:t>mener</a:t>
            </a:r>
            <a:r>
              <a:rPr lang="en-US" dirty="0"/>
              <a:t> de </a:t>
            </a:r>
            <a:r>
              <a:rPr lang="en-US" dirty="0" err="1"/>
              <a:t>har</a:t>
            </a:r>
            <a:r>
              <a:rPr lang="en-US" dirty="0"/>
              <a:t> </a:t>
            </a:r>
            <a:r>
              <a:rPr lang="en-US" dirty="0" err="1"/>
              <a:t>fått</a:t>
            </a:r>
            <a:r>
              <a:rPr lang="en-US" dirty="0"/>
              <a:t> </a:t>
            </a:r>
            <a:r>
              <a:rPr lang="en-US" dirty="0" err="1"/>
              <a:t>mindre</a:t>
            </a:r>
            <a:r>
              <a:rPr lang="en-US" dirty="0"/>
              <a:t> gratis </a:t>
            </a:r>
            <a:r>
              <a:rPr lang="en-US" dirty="0" err="1"/>
              <a:t>alkohol</a:t>
            </a:r>
            <a:r>
              <a:rPr lang="en-US" dirty="0"/>
              <a:t> </a:t>
            </a:r>
            <a:r>
              <a:rPr lang="en-US" dirty="0" err="1"/>
              <a:t>av</a:t>
            </a:r>
            <a:r>
              <a:rPr lang="en-US" dirty="0"/>
              <a:t> </a:t>
            </a:r>
            <a:r>
              <a:rPr lang="en-US" dirty="0" err="1"/>
              <a:t>arbeidsgiver</a:t>
            </a:r>
            <a:r>
              <a:rPr lang="en-US" dirty="0"/>
              <a:t> de </a:t>
            </a:r>
            <a:r>
              <a:rPr lang="en-US" dirty="0" err="1"/>
              <a:t>siste</a:t>
            </a:r>
            <a:r>
              <a:rPr lang="en-US" dirty="0"/>
              <a:t> </a:t>
            </a:r>
            <a:r>
              <a:rPr lang="en-US" dirty="0" err="1"/>
              <a:t>årene</a:t>
            </a:r>
            <a:r>
              <a:rPr lang="en-US" dirty="0"/>
              <a:t>.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9</a:t>
            </a:fld>
            <a:endParaRPr lang="en-AU"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3063159893"/>
              </p:ext>
            </p:extLst>
          </p:nvPr>
        </p:nvGraphicFramePr>
        <p:xfrm>
          <a:off x="381000" y="1790700"/>
          <a:ext cx="11425238"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lstStyle/>
          <a:p>
            <a:r>
              <a:rPr lang="nb-NO" dirty="0"/>
              <a:t>Opplever du at arbeidsgiveren din har endret tilbudet på mengden av gratis alkohol ved julebord, de siste årene? </a:t>
            </a:r>
            <a:endParaRPr lang="en-US" dirty="0"/>
          </a:p>
        </p:txBody>
      </p:sp>
      <p:sp>
        <p:nvSpPr>
          <p:cNvPr id="9" name="TekstSylinder 13"/>
          <p:cNvSpPr txBox="1"/>
          <p:nvPr>
            <p:custDataLst>
              <p:tags r:id="rId1"/>
            </p:custDataLst>
          </p:nvPr>
        </p:nvSpPr>
        <p:spPr>
          <a:xfrm>
            <a:off x="6753341" y="5738638"/>
            <a:ext cx="5188944" cy="377723"/>
          </a:xfrm>
          <a:prstGeom prst="rect">
            <a:avLst/>
          </a:prstGeom>
          <a:noFill/>
        </p:spPr>
        <p:txBody>
          <a:bodyPr vert="horz" lIns="0" tIns="0" rIns="0" bIns="0" rtlCol="0" anchor="ctr">
            <a:noAutofit/>
          </a:bodyPr>
          <a:lstStyle/>
          <a:p>
            <a:r>
              <a:rPr lang="nb-NO" sz="800" dirty="0">
                <a:solidFill>
                  <a:srgbClr val="333333"/>
                </a:solidFill>
                <a:latin typeface="Verdana"/>
              </a:rPr>
              <a:t>SOURCE :  Kantar TNS Uke 44 og 45 2018, Utvalg = 447 (de som skal på julebord i regi av jobben)</a:t>
            </a:r>
          </a:p>
          <a:p>
            <a:r>
              <a:rPr lang="nb-NO" sz="800" dirty="0">
                <a:solidFill>
                  <a:srgbClr val="333333"/>
                </a:solidFill>
                <a:latin typeface="Verdana"/>
              </a:rPr>
              <a:t>Kantar TNS Uke 44 og 45 2019, utvalg= 356 (de som skal på julebord i regi av jobben)</a:t>
            </a:r>
          </a:p>
        </p:txBody>
      </p:sp>
      <p:sp>
        <p:nvSpPr>
          <p:cNvPr id="7" name="TextBox 6">
            <a:extLst>
              <a:ext uri="{FF2B5EF4-FFF2-40B4-BE49-F238E27FC236}">
                <a16:creationId xmlns:a16="http://schemas.microsoft.com/office/drawing/2014/main" id="{B957DDCC-67C1-4E04-93BF-B38FC88317F9}"/>
              </a:ext>
            </a:extLst>
          </p:cNvPr>
          <p:cNvSpPr txBox="1"/>
          <p:nvPr/>
        </p:nvSpPr>
        <p:spPr>
          <a:xfrm>
            <a:off x="8030577" y="3182353"/>
            <a:ext cx="3533775" cy="2215991"/>
          </a:xfrm>
          <a:prstGeom prst="rect">
            <a:avLst/>
          </a:prstGeom>
          <a:solidFill>
            <a:schemeClr val="tx1">
              <a:lumMod val="20000"/>
              <a:lumOff val="80000"/>
            </a:schemeClr>
          </a:solidFill>
          <a:ln>
            <a:solidFill>
              <a:srgbClr val="D7B446"/>
            </a:solidFill>
          </a:ln>
        </p:spPr>
        <p:txBody>
          <a:bodyPr wrap="square" lIns="0" tIns="0" rIns="0" bIns="0" rtlCol="0">
            <a:spAutoFit/>
          </a:bodyPr>
          <a:lstStyle/>
          <a:p>
            <a:endParaRPr lang="nb-NO" sz="1600" dirty="0"/>
          </a:p>
          <a:p>
            <a:pPr marL="216000"/>
            <a:r>
              <a:rPr lang="nb-NO" sz="1600" dirty="0"/>
              <a:t>Det er signifikant flere av de som jobber i bedrifter med mer enn 100 ansatte (om lag 27%) som sier de har fått mindre gratis alkohol ved julebord de siste årene, sammenlignet med mindre virksomheter. </a:t>
            </a:r>
          </a:p>
          <a:p>
            <a:pPr marL="216000"/>
            <a:endParaRPr lang="nb-NO" sz="1600" dirty="0"/>
          </a:p>
        </p:txBody>
      </p:sp>
    </p:spTree>
    <p:extLst>
      <p:ext uri="{BB962C8B-B14F-4D97-AF65-F5344CB8AC3E}">
        <p14:creationId xmlns:p14="http://schemas.microsoft.com/office/powerpoint/2010/main" val="339409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 val="INDEX"/>
  <p:tag name="INDEX" val="2"/>
  <p:tag name="PAGENUMBERS" val="True"/>
</p:tagLst>
</file>

<file path=ppt/tags/tag10.xml><?xml version="1.0" encoding="utf-8"?>
<p:tagLst xmlns:a="http://schemas.openxmlformats.org/drawingml/2006/main" xmlns:r="http://schemas.openxmlformats.org/officeDocument/2006/relationships" xmlns:p="http://schemas.openxmlformats.org/presentationml/2006/main">
  <p:tag name="SHP" val="SOURCEBOX"/>
</p:tagLst>
</file>

<file path=ppt/tags/tag11.xml><?xml version="1.0" encoding="utf-8"?>
<p:tagLst xmlns:a="http://schemas.openxmlformats.org/drawingml/2006/main" xmlns:r="http://schemas.openxmlformats.org/officeDocument/2006/relationships" xmlns:p="http://schemas.openxmlformats.org/presentationml/2006/main">
  <p:tag name="SHP" val="SOURCEBOX"/>
</p:tagLst>
</file>

<file path=ppt/tags/tag12.xml><?xml version="1.0" encoding="utf-8"?>
<p:tagLst xmlns:a="http://schemas.openxmlformats.org/drawingml/2006/main" xmlns:r="http://schemas.openxmlformats.org/officeDocument/2006/relationships" xmlns:p="http://schemas.openxmlformats.org/presentationml/2006/main">
  <p:tag name="SHP" val="SOURCEBOX"/>
</p:tagLst>
</file>

<file path=ppt/tags/tag13.xml><?xml version="1.0" encoding="utf-8"?>
<p:tagLst xmlns:a="http://schemas.openxmlformats.org/drawingml/2006/main" xmlns:r="http://schemas.openxmlformats.org/officeDocument/2006/relationships" xmlns:p="http://schemas.openxmlformats.org/presentationml/2006/main">
  <p:tag name="SHP" val="SOURCEBOX"/>
</p:tagLst>
</file>

<file path=ppt/tags/tag14.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15.xml><?xml version="1.0" encoding="utf-8"?>
<p:tagLst xmlns:a="http://schemas.openxmlformats.org/drawingml/2006/main" xmlns:r="http://schemas.openxmlformats.org/officeDocument/2006/relationships" xmlns:p="http://schemas.openxmlformats.org/presentationml/2006/main">
  <p:tag name="SHP" val="SOURCEBOX"/>
  <p:tag name="WIDTH" val="596,2059"/>
  <p:tag name="HEIGHT" val="29,74197"/>
  <p:tag name="TOP" val="438,538"/>
  <p:tag name="LEFT" val="101,6441"/>
</p:tagLst>
</file>

<file path=ppt/tags/tag16.xml><?xml version="1.0" encoding="utf-8"?>
<p:tagLst xmlns:a="http://schemas.openxmlformats.org/drawingml/2006/main" xmlns:r="http://schemas.openxmlformats.org/officeDocument/2006/relationships" xmlns:p="http://schemas.openxmlformats.org/presentationml/2006/main">
  <p:tag name="SHP" val="PAGENUMBER"/>
</p:tagLst>
</file>

<file path=ppt/tags/tag17.xml><?xml version="1.0" encoding="utf-8"?>
<p:tagLst xmlns:a="http://schemas.openxmlformats.org/drawingml/2006/main" xmlns:r="http://schemas.openxmlformats.org/officeDocument/2006/relationships" xmlns:p="http://schemas.openxmlformats.org/presentationml/2006/main">
  <p:tag name="SHP" val="PAGENUMBER"/>
</p:tagLst>
</file>

<file path=ppt/tags/tag18.xml><?xml version="1.0" encoding="utf-8"?>
<p:tagLst xmlns:a="http://schemas.openxmlformats.org/drawingml/2006/main" xmlns:r="http://schemas.openxmlformats.org/officeDocument/2006/relationships" xmlns:p="http://schemas.openxmlformats.org/presentationml/2006/main">
  <p:tag name="SHP" val="SOURCEBOX"/>
  <p:tag name="WIDTH" val="596,2059"/>
  <p:tag name="HEIGHT" val="29,74197"/>
  <p:tag name="TOP" val="438,538"/>
  <p:tag name="LEFT" val="101,6441"/>
</p:tagLst>
</file>

<file path=ppt/tags/tag19.xml><?xml version="1.0" encoding="utf-8"?>
<p:tagLst xmlns:a="http://schemas.openxmlformats.org/drawingml/2006/main" xmlns:r="http://schemas.openxmlformats.org/officeDocument/2006/relationships" xmlns:p="http://schemas.openxmlformats.org/presentationml/2006/main">
  <p:tag name="SHP" val="PAGENUMBER"/>
</p:tagLst>
</file>

<file path=ppt/tags/tag2.xml><?xml version="1.0" encoding="utf-8"?>
<p:tagLst xmlns:a="http://schemas.openxmlformats.org/drawingml/2006/main" xmlns:r="http://schemas.openxmlformats.org/officeDocument/2006/relationships" xmlns:p="http://schemas.openxmlformats.org/presentationml/2006/main">
  <p:tag name="SHP" val="TABLE"/>
</p:tagLst>
</file>

<file path=ppt/tags/tag20.xml><?xml version="1.0" encoding="utf-8"?>
<p:tagLst xmlns:a="http://schemas.openxmlformats.org/drawingml/2006/main" xmlns:r="http://schemas.openxmlformats.org/officeDocument/2006/relationships" xmlns:p="http://schemas.openxmlformats.org/presentationml/2006/main">
  <p:tag name="SHP" val="SOURCEBOX"/>
  <p:tag name="WIDTH" val="596,2059"/>
  <p:tag name="HEIGHT" val="29,74197"/>
  <p:tag name="TOP" val="438,538"/>
  <p:tag name="LEFT" val="101,6441"/>
</p:tagLst>
</file>

<file path=ppt/tags/tag21.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22.xml><?xml version="1.0" encoding="utf-8"?>
<p:tagLst xmlns:a="http://schemas.openxmlformats.org/drawingml/2006/main" xmlns:r="http://schemas.openxmlformats.org/officeDocument/2006/relationships" xmlns:p="http://schemas.openxmlformats.org/presentationml/2006/main">
  <p:tag name="SHP" val="SOURCEBOX"/>
</p:tagLst>
</file>

<file path=ppt/tags/tag23.xml><?xml version="1.0" encoding="utf-8"?>
<p:tagLst xmlns:a="http://schemas.openxmlformats.org/drawingml/2006/main" xmlns:r="http://schemas.openxmlformats.org/officeDocument/2006/relationships" xmlns:p="http://schemas.openxmlformats.org/presentationml/2006/main">
  <p:tag name="SHP" val="SOURCEBOX"/>
  <p:tag name="WIDTH" val="596,2059"/>
  <p:tag name="HEIGHT" val="29,74197"/>
  <p:tag name="TOP" val="438,538"/>
  <p:tag name="LEFT" val="101,6441"/>
</p:tagLst>
</file>

<file path=ppt/tags/tag24.xml><?xml version="1.0" encoding="utf-8"?>
<p:tagLst xmlns:a="http://schemas.openxmlformats.org/drawingml/2006/main" xmlns:r="http://schemas.openxmlformats.org/officeDocument/2006/relationships" xmlns:p="http://schemas.openxmlformats.org/presentationml/2006/main">
  <p:tag name="SHP" val="PAGENUMBER"/>
</p:tagLst>
</file>

<file path=ppt/tags/tag3.xml><?xml version="1.0" encoding="utf-8"?>
<p:tagLst xmlns:a="http://schemas.openxmlformats.org/drawingml/2006/main" xmlns:r="http://schemas.openxmlformats.org/officeDocument/2006/relationships" xmlns:p="http://schemas.openxmlformats.org/presentationml/2006/main">
  <p:tag name="SHP" val="PAGENUMBER"/>
</p:tagLst>
</file>

<file path=ppt/tags/tag4.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xml><?xml version="1.0" encoding="utf-8"?>
<p:tagLst xmlns:a="http://schemas.openxmlformats.org/drawingml/2006/main" xmlns:r="http://schemas.openxmlformats.org/officeDocument/2006/relationships" xmlns:p="http://schemas.openxmlformats.org/presentationml/2006/main">
  <p:tag name="SHP" val="SOURCEBOX"/>
</p:tagLst>
</file>

<file path=ppt/tags/tag6.xml><?xml version="1.0" encoding="utf-8"?>
<p:tagLst xmlns:a="http://schemas.openxmlformats.org/drawingml/2006/main" xmlns:r="http://schemas.openxmlformats.org/officeDocument/2006/relationships" xmlns:p="http://schemas.openxmlformats.org/presentationml/2006/main">
  <p:tag name="SHP" val="SOURCEBOX"/>
</p:tagLst>
</file>

<file path=ppt/tags/tag7.xml><?xml version="1.0" encoding="utf-8"?>
<p:tagLst xmlns:a="http://schemas.openxmlformats.org/drawingml/2006/main" xmlns:r="http://schemas.openxmlformats.org/officeDocument/2006/relationships" xmlns:p="http://schemas.openxmlformats.org/presentationml/2006/main">
  <p:tag name="SHP" val="SOURCEBOX"/>
</p:tagLst>
</file>

<file path=ppt/tags/tag8.xml><?xml version="1.0" encoding="utf-8"?>
<p:tagLst xmlns:a="http://schemas.openxmlformats.org/drawingml/2006/main" xmlns:r="http://schemas.openxmlformats.org/officeDocument/2006/relationships" xmlns:p="http://schemas.openxmlformats.org/presentationml/2006/main">
  <p:tag name="SHP" val="SOURCEBOX"/>
</p:tagLst>
</file>

<file path=ppt/tags/tag9.xml><?xml version="1.0" encoding="utf-8"?>
<p:tagLst xmlns:a="http://schemas.openxmlformats.org/drawingml/2006/main" xmlns:r="http://schemas.openxmlformats.org/officeDocument/2006/relationships" xmlns:p="http://schemas.openxmlformats.org/presentationml/2006/main">
  <p:tag name="SHP" val="SOURCEBOX"/>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 Norsk mal - kundelogo første side.potx" id="{9873D7E9-FED6-4EA3-9728-7FC7F3555ECF}" vid="{67B22DDB-0BEF-4F20-9351-0392DAC108F0}"/>
    </a:ext>
  </a:extLst>
</a:theme>
</file>

<file path=ppt/theme/theme2.xml><?xml version="1.0" encoding="utf-8"?>
<a:theme xmlns:a="http://schemas.openxmlformats.org/drawingml/2006/main" name="Content slides - no sub heading">
  <a:themeElements>
    <a:clrScheme name="Kantar TNS">
      <a:dk1>
        <a:srgbClr val="717171"/>
      </a:dk1>
      <a:lt1>
        <a:srgbClr val="FFFFFF"/>
      </a:lt1>
      <a:dk2>
        <a:srgbClr val="79D738"/>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 Norsk mal - kundelogo første side.potx" id="{9873D7E9-FED6-4EA3-9728-7FC7F3555ECF}" vid="{3C94E5F1-C8D4-4A5C-9642-25F8BE696D29}"/>
    </a:ext>
  </a:extLst>
</a:theme>
</file>

<file path=ppt/theme/theme3.xml><?xml version="1.0" encoding="utf-8"?>
<a:theme xmlns:a="http://schemas.openxmlformats.org/drawingml/2006/main" name="1_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 Norsk mal - kundelogo første side.potx" id="{9873D7E9-FED6-4EA3-9728-7FC7F3555ECF}" vid="{67B22DDB-0BEF-4F20-9351-0392DAC10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437f98-23ae-4433-b13b-76c2068079ae"/>
    <ds:schemaRef ds:uri="http://www.w3.org/XML/1998/namespace"/>
    <ds:schemaRef ds:uri="http://purl.org/dc/dcmitype/"/>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TNS - Norsk mal - kundelogo første side</Template>
  <TotalTime>4</TotalTime>
  <Words>1800</Words>
  <Application>Microsoft Office PowerPoint</Application>
  <PresentationFormat>Widescreen</PresentationFormat>
  <Paragraphs>180</Paragraphs>
  <Slides>23</Slides>
  <Notes>1</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23</vt:i4>
      </vt:variant>
    </vt:vector>
  </HeadingPairs>
  <TitlesOfParts>
    <vt:vector size="30" baseType="lpstr">
      <vt:lpstr>Arial</vt:lpstr>
      <vt:lpstr>Calibri</vt:lpstr>
      <vt:lpstr>Verdana</vt:lpstr>
      <vt:lpstr>Wingdings</vt:lpstr>
      <vt:lpstr>Kantar TNS Presentation Template (16_9)</vt:lpstr>
      <vt:lpstr>Content slides - no sub heading</vt:lpstr>
      <vt:lpstr>1_Kantar TNS Presentation Template (16_9)</vt:lpstr>
      <vt:lpstr>Julebordsplaner i julen 2019 og ferieplaner vintersesongen 2020</vt:lpstr>
      <vt:lpstr>Innhold</vt:lpstr>
      <vt:lpstr>Prosjektbeskrivelse</vt:lpstr>
      <vt:lpstr>Julebordsesongen 2019</vt:lpstr>
      <vt:lpstr>54% skal på julebord, og Desember er den ubestridte hovedmåneden. </vt:lpstr>
      <vt:lpstr>7 av 10 av julebordgjestene (1,6 millioner nordmenn) skal på julebord arrangert av jobben. </vt:lpstr>
      <vt:lpstr>7 av 10 skal feire julebord på offentlig serveringssted.  Signifikant økning fra 2016</vt:lpstr>
      <vt:lpstr>50% foretrekker Pinnekjøtt og Ribbe på julebordet, men ¼ foretrekker også Tapas Andelen som vil ha tapas har økt significant. Dette skyldes I stor grad unge kvinner og de som bor I Oslo/akershus</vt:lpstr>
      <vt:lpstr>20% mener de har fått mindre gratis alkohol av arbeidsgiver de siste årene. </vt:lpstr>
      <vt:lpstr>PowerPoint-presentasjon</vt:lpstr>
      <vt:lpstr>Signifikant flere oppgir at de planlegger å gi en opplevelse i julegave i 2019 (restaurantbesøk, kulturopplevelse, hotellopphold, reise e.l.).</vt:lpstr>
      <vt:lpstr>De mest populære opplevlesesgavene er kulturopplevelser etterfulgt av restaurant opplevelser  Omlag 7% planlegger å gi restaurant eller velvære opplevleser. </vt:lpstr>
      <vt:lpstr>Nesten halvparten av befolkningen har gitt en kulturopplevelse i julegave i løpet av de tre siste årene. </vt:lpstr>
      <vt:lpstr>Reiseplaner i julen - Norge og utlandet</vt:lpstr>
      <vt:lpstr>De fleste er hjemme i julen også i 2019</vt:lpstr>
      <vt:lpstr>De yngste er fremdeles mest mobile i julen, men en større andel av de mellom 30-44 år skal reise bort  i jula i 2019 sammenlignet med 2018.  </vt:lpstr>
      <vt:lpstr>7 av 10 skal reise innenlands i julen</vt:lpstr>
      <vt:lpstr>Hva med vinteren forøvrig?</vt:lpstr>
      <vt:lpstr>50 % planlegger å dra på ferie- eller fritidsreise før Påske. </vt:lpstr>
      <vt:lpstr>Andelen som skal på ferie i Norge er blitt mindre,  men fortsatt skal halvparten feriere innenlands</vt:lpstr>
      <vt:lpstr>PowerPoint-presentasjon</vt:lpstr>
      <vt:lpstr>Seksuell trakassering på jobb - tema. </vt:lpstr>
      <vt:lpstr>Seksuell trakassering på jobb - erfaringer.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Pettersen, Bente (TSOSO)</dc:creator>
  <cp:lastModifiedBy>Vilde Hellum</cp:lastModifiedBy>
  <cp:revision>84</cp:revision>
  <dcterms:created xsi:type="dcterms:W3CDTF">2016-11-01T11:33:11Z</dcterms:created>
  <dcterms:modified xsi:type="dcterms:W3CDTF">2019-11-14T08:49:14Z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