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tags/tag25.xml" ContentType="application/vnd.openxmlformats-officedocument.presentationml.tag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24"/>
  </p:notesMasterIdLst>
  <p:handoutMasterIdLst>
    <p:handoutMasterId r:id="rId25"/>
  </p:handoutMasterIdLst>
  <p:sldIdLst>
    <p:sldId id="2147481460" r:id="rId7"/>
    <p:sldId id="2147481467" r:id="rId8"/>
    <p:sldId id="2147481430" r:id="rId9"/>
    <p:sldId id="407" r:id="rId10"/>
    <p:sldId id="346" r:id="rId11"/>
    <p:sldId id="356" r:id="rId12"/>
    <p:sldId id="387" r:id="rId13"/>
    <p:sldId id="2147481468" r:id="rId14"/>
    <p:sldId id="2606" r:id="rId15"/>
    <p:sldId id="360" r:id="rId16"/>
    <p:sldId id="406" r:id="rId17"/>
    <p:sldId id="361" r:id="rId18"/>
    <p:sldId id="362" r:id="rId19"/>
    <p:sldId id="2147481469" r:id="rId20"/>
    <p:sldId id="2607" r:id="rId21"/>
    <p:sldId id="2147481471" r:id="rId22"/>
    <p:sldId id="2147481451" r:id="rId23"/>
  </p:sldIdLst>
  <p:sldSz cx="12192000" cy="6858000"/>
  <p:notesSz cx="6805613" cy="99393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D173A4-7D36-6628-055C-01AEB7A91FB3}" name="Mitchell, Alexia (KTMLP)" initials="MA(" userId="S::alexia.mitchell@kantar.com::c49c006f-6766-44ce-978c-7c365abb01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56"/>
    <a:srgbClr val="00B050"/>
    <a:srgbClr val="92D050"/>
    <a:srgbClr val="C00000"/>
    <a:srgbClr val="EFEFEC"/>
    <a:srgbClr val="EFF5FF"/>
    <a:srgbClr val="99BFFF"/>
    <a:srgbClr val="CCDFFF"/>
    <a:srgbClr val="66A0FF"/>
    <a:srgbClr val="004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505" autoAdjust="0"/>
  </p:normalViewPr>
  <p:slideViewPr>
    <p:cSldViewPr snapToGrid="0" showGuides="1">
      <p:cViewPr varScale="1">
        <p:scale>
          <a:sx n="63" d="100"/>
          <a:sy n="63" d="100"/>
        </p:scale>
        <p:origin x="688" y="76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de Larsen Hellum" userId="16415f4d-7cf5-4344-9d7a-092bfd255910" providerId="ADAL" clId="{7B361E85-047A-40F3-BFEF-49C8074E1130}"/>
    <pc:docChg chg="delSld modSld">
      <pc:chgData name="Vilde Larsen Hellum" userId="16415f4d-7cf5-4344-9d7a-092bfd255910" providerId="ADAL" clId="{7B361E85-047A-40F3-BFEF-49C8074E1130}" dt="2025-03-27T13:07:06.651" v="3" actId="47"/>
      <pc:docMkLst>
        <pc:docMk/>
      </pc:docMkLst>
      <pc:sldChg chg="del">
        <pc:chgData name="Vilde Larsen Hellum" userId="16415f4d-7cf5-4344-9d7a-092bfd255910" providerId="ADAL" clId="{7B361E85-047A-40F3-BFEF-49C8074E1130}" dt="2025-03-27T13:07:06.651" v="3" actId="47"/>
        <pc:sldMkLst>
          <pc:docMk/>
          <pc:sldMk cId="972519159" sldId="417"/>
        </pc:sldMkLst>
      </pc:sldChg>
      <pc:sldChg chg="modSp mod">
        <pc:chgData name="Vilde Larsen Hellum" userId="16415f4d-7cf5-4344-9d7a-092bfd255910" providerId="ADAL" clId="{7B361E85-047A-40F3-BFEF-49C8074E1130}" dt="2025-03-27T13:06:10.316" v="1" actId="20577"/>
        <pc:sldMkLst>
          <pc:docMk/>
          <pc:sldMk cId="610106667" sldId="2147481467"/>
        </pc:sldMkLst>
        <pc:spChg chg="mod">
          <ac:chgData name="Vilde Larsen Hellum" userId="16415f4d-7cf5-4344-9d7a-092bfd255910" providerId="ADAL" clId="{7B361E85-047A-40F3-BFEF-49C8074E1130}" dt="2025-03-27T13:06:10.316" v="1" actId="20577"/>
          <ac:spMkLst>
            <pc:docMk/>
            <pc:sldMk cId="610106667" sldId="2147481467"/>
            <ac:spMk id="2" creationId="{00000000-0000-0000-0000-000000000000}"/>
          </ac:spMkLst>
        </pc:spChg>
      </pc:sldChg>
      <pc:sldChg chg="del">
        <pc:chgData name="Vilde Larsen Hellum" userId="16415f4d-7cf5-4344-9d7a-092bfd255910" providerId="ADAL" clId="{7B361E85-047A-40F3-BFEF-49C8074E1130}" dt="2025-03-27T13:07:04.548" v="2" actId="47"/>
        <pc:sldMkLst>
          <pc:docMk/>
          <pc:sldMk cId="1089177251" sldId="21474814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200" b="1" i="0" u="none" strike="noStrike" kern="1200" baseline="0" dirty="0">
                <a:solidFill>
                  <a:schemeClr val="tx1"/>
                </a:solidFill>
              </a:rPr>
              <a:t>Har du planer om å dra på påskeferie?</a:t>
            </a:r>
          </a:p>
        </c:rich>
      </c:tx>
      <c:layout>
        <c:manualLayout>
          <c:xMode val="edge"/>
          <c:yMode val="edge"/>
          <c:x val="7.3698758471875389E-2"/>
          <c:y val="5.1392274306489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8063391609901214"/>
          <c:y val="0.25232720867246411"/>
          <c:w val="0.44918081798890364"/>
          <c:h val="0.564667028111582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1B-4CDF-B711-41953285D5D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1B-4CDF-B711-41953285D5D7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85-4278-96DD-A56B5060FBFA}"/>
              </c:ext>
            </c:extLst>
          </c:dPt>
          <c:dLbls>
            <c:dLbl>
              <c:idx val="0"/>
              <c:layout>
                <c:manualLayout>
                  <c:x val="0.1264510531146372"/>
                  <c:y val="1.250661660129338E-3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71B-4CDF-B711-41953285D5D7}"/>
                </c:ext>
              </c:extLst>
            </c:dLbl>
            <c:dLbl>
              <c:idx val="1"/>
              <c:layout>
                <c:manualLayout>
                  <c:x val="-0.11579688204345417"/>
                  <c:y val="3.7012698622054481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F32528-9944-4E7C-A8FA-1552016E0C3D}" type="CATEGORYNAME">
                      <a:rPr lang="en-US" sz="1200" b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[KATEGORINAVN]</a:t>
                    </a:fld>
                    <a:r>
                      <a:rPr lang="en-US" sz="1200" b="0" baseline="0" dirty="0"/>
                      <a:t>
</a:t>
                    </a:r>
                    <a:fld id="{4E14080C-80E4-4ED6-8EB8-FFD75A43603A}" type="PERCENTAGE">
                      <a:rPr lang="en-US" sz="1200" b="0" baseline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[PROSENT]</a:t>
                    </a:fld>
                    <a:endParaRPr lang="en-US" sz="1200" b="0" baseline="0" dirty="0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71B-4CDF-B711-41953285D5D7}"/>
                </c:ext>
              </c:extLst>
            </c:dLbl>
            <c:dLbl>
              <c:idx val="2"/>
              <c:layout>
                <c:manualLayout>
                  <c:x val="-0.10291944574819678"/>
                  <c:y val="-0.10844514684331946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F1DB72-CC5F-427A-A2CB-06076698BC3D}" type="CATEGORYNAME">
                      <a:rPr lang="en-US" sz="1200" b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[KATEGORINAVN]</a:t>
                    </a:fld>
                    <a:r>
                      <a:rPr lang="en-US" sz="1200" b="0" baseline="0" dirty="0"/>
                      <a:t>
</a:t>
                    </a:r>
                    <a:fld id="{2F3559D7-EE2A-4239-B6E4-38F4D3E467F5}" type="PERCENTAGE">
                      <a:rPr lang="en-US" sz="1200" b="0" baseline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[PROSENT]</a:t>
                    </a:fld>
                    <a:endParaRPr lang="en-US" sz="1200" b="0" baseline="0" dirty="0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85-4278-96DD-A56B5060FBFA}"/>
                </c:ext>
              </c:extLst>
            </c:dLbl>
            <c:spPr>
              <a:noFill/>
              <a:ln w="6350">
                <a:solidFill>
                  <a:srgbClr val="333333"/>
                </a:solidFill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0.39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B-4CDF-B711-41953285D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Hvordan skal du bo når du er på ferie i Norge i påsken?</a:t>
            </a:r>
          </a:p>
          <a:p>
            <a:pPr algn="l">
              <a:defRPr/>
            </a:pPr>
            <a:endParaRPr lang="en-US"/>
          </a:p>
        </c:rich>
      </c:tx>
      <c:layout>
        <c:manualLayout>
          <c:xMode val="edge"/>
          <c:yMode val="edge"/>
          <c:x val="0.35578316598882592"/>
          <c:y val="9.5016307697866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Privat hytte</c:v>
                </c:pt>
              </c:strCache>
            </c:strRef>
          </c:tx>
          <c:spPr>
            <a:ln w="1905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52-481D-B8D5-649087E0446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AD52-481D-B8D5-649087E0446D}"/>
              </c:ext>
            </c:extLst>
          </c:dPt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0.61</c:v>
                </c:pt>
                <c:pt idx="1">
                  <c:v>0.62</c:v>
                </c:pt>
                <c:pt idx="2">
                  <c:v>0.61369903486310906</c:v>
                </c:pt>
                <c:pt idx="3">
                  <c:v>0.67226464650564566</c:v>
                </c:pt>
                <c:pt idx="4">
                  <c:v>0.59</c:v>
                </c:pt>
                <c:pt idx="5">
                  <c:v>0.59</c:v>
                </c:pt>
                <c:pt idx="6">
                  <c:v>0.63</c:v>
                </c:pt>
                <c:pt idx="7" formatCode="0%">
                  <c:v>0.60166830799617299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52-481D-B8D5-649087E044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Hos venner/familie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0.22</c:v>
                </c:pt>
                <c:pt idx="1">
                  <c:v>0.27</c:v>
                </c:pt>
                <c:pt idx="2">
                  <c:v>0.25091097104589299</c:v>
                </c:pt>
                <c:pt idx="3">
                  <c:v>0.25562970704029403</c:v>
                </c:pt>
                <c:pt idx="4">
                  <c:v>0.28000000000000003</c:v>
                </c:pt>
                <c:pt idx="5">
                  <c:v>0.3</c:v>
                </c:pt>
                <c:pt idx="6">
                  <c:v>0.24</c:v>
                </c:pt>
                <c:pt idx="7" formatCode="0%">
                  <c:v>0.27353133818697001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52-481D-B8D5-649087E0446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Utleiehytte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5-AD52-481D-B8D5-649087E0446D}"/>
              </c:ext>
            </c:extLst>
          </c:dPt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4.5696277329131396E-2</c:v>
                </c:pt>
                <c:pt idx="3">
                  <c:v>5.8841327624549168E-2</c:v>
                </c:pt>
                <c:pt idx="4">
                  <c:v>0.04</c:v>
                </c:pt>
                <c:pt idx="5">
                  <c:v>0.05</c:v>
                </c:pt>
                <c:pt idx="6">
                  <c:v>0.03</c:v>
                </c:pt>
                <c:pt idx="7">
                  <c:v>3.5452427449104797E-2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52-481D-B8D5-649087E0446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Hotell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0.04</c:v>
                </c:pt>
                <c:pt idx="1">
                  <c:v>0.05</c:v>
                </c:pt>
                <c:pt idx="2">
                  <c:v>4.4760685444159905E-2</c:v>
                </c:pt>
                <c:pt idx="3">
                  <c:v>2.495444507103314E-2</c:v>
                </c:pt>
                <c:pt idx="4">
                  <c:v>0.03</c:v>
                </c:pt>
                <c:pt idx="5">
                  <c:v>0.04</c:v>
                </c:pt>
                <c:pt idx="6">
                  <c:v>0.08</c:v>
                </c:pt>
                <c:pt idx="7">
                  <c:v>3.5252935974524099E-2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52-481D-B8D5-649087E0446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Privat ferieleilighet</c:v>
                </c:pt>
              </c:strCache>
            </c:strRef>
          </c:tx>
          <c:spPr>
            <a:ln w="19050" cap="rnd" cmpd="sng" algn="ctr">
              <a:solidFill>
                <a:schemeClr val="accent3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0.03</c:v>
                </c:pt>
                <c:pt idx="1">
                  <c:v>0.02</c:v>
                </c:pt>
                <c:pt idx="2">
                  <c:v>1.13994484932046E-2</c:v>
                </c:pt>
                <c:pt idx="3">
                  <c:v>1.9138928762418374E-2</c:v>
                </c:pt>
                <c:pt idx="4">
                  <c:v>0.01</c:v>
                </c:pt>
                <c:pt idx="5">
                  <c:v>0.03</c:v>
                </c:pt>
                <c:pt idx="6">
                  <c:v>0.03</c:v>
                </c:pt>
                <c:pt idx="7">
                  <c:v>3.3951395444041098E-2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D52-481D-B8D5-649087E0446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Utleie leilighet/hus</c:v>
                </c:pt>
              </c:strCache>
            </c:strRef>
          </c:tx>
          <c:spPr>
            <a:ln w="19050" cap="rnd" cmpd="sng" algn="ctr">
              <a:solidFill>
                <a:schemeClr val="accent5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0.02</c:v>
                </c:pt>
                <c:pt idx="1">
                  <c:v>0.03</c:v>
                </c:pt>
                <c:pt idx="2">
                  <c:v>4.3825093559188497E-3</c:v>
                </c:pt>
                <c:pt idx="3">
                  <c:v>1.2078990734466024E-2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1.69562274658621E-2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53-4A64-AB2E-889F45B29366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Bobil/campingvogn/telt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Sheet1!$B$8:$I$8</c:f>
              <c:numCache>
                <c:formatCode>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4.0279692731928302E-2</c:v>
                </c:pt>
                <c:pt idx="3">
                  <c:v>5.0733727540740389E-2</c:v>
                </c:pt>
                <c:pt idx="4">
                  <c:v>0.04</c:v>
                </c:pt>
                <c:pt idx="5">
                  <c:v>0.03</c:v>
                </c:pt>
                <c:pt idx="6">
                  <c:v>0.04</c:v>
                </c:pt>
                <c:pt idx="7">
                  <c:v>4.68564734011419E-2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53-4A64-AB2E-889F45B2936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Båt</c:v>
                </c:pt>
              </c:strCache>
            </c:strRef>
          </c:tx>
          <c:spPr>
            <a:ln w="19050" cap="rnd" cmpd="sng" algn="ctr">
              <a:solidFill>
                <a:schemeClr val="accent3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Sheet1!$B$9:$I$9</c:f>
              <c:numCache>
                <c:formatCode>0%</c:formatCode>
                <c:ptCount val="8"/>
                <c:pt idx="0">
                  <c:v>0.01</c:v>
                </c:pt>
                <c:pt idx="1">
                  <c:v>2E-3</c:v>
                </c:pt>
                <c:pt idx="2">
                  <c:v>1.05130982863896E-2</c:v>
                </c:pt>
                <c:pt idx="3">
                  <c:v>1.723619971462563E-3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9.3363346373000408E-3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53-4A64-AB2E-889F45B29366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AirBnB</c:v>
                </c:pt>
              </c:strCache>
            </c:strRef>
          </c:tx>
          <c:spPr>
            <a:ln w="19050" cap="rnd" cmpd="sng" algn="ctr">
              <a:solidFill>
                <a:schemeClr val="accent5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Sheet1!$B$10:$I$10</c:f>
              <c:numCache>
                <c:formatCode>General</c:formatCode>
                <c:ptCount val="8"/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753-4A64-AB2E-889F45B29366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Annet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Sheet1!$B$11:$I$11</c:f>
              <c:numCache>
                <c:formatCode>0%</c:formatCode>
                <c:ptCount val="8"/>
                <c:pt idx="0">
                  <c:v>0.05</c:v>
                </c:pt>
                <c:pt idx="1">
                  <c:v>0.06</c:v>
                </c:pt>
                <c:pt idx="2">
                  <c:v>3.9024029938940302E-2</c:v>
                </c:pt>
                <c:pt idx="3">
                  <c:v>2.0358541052193382E-2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3.3880839005603298E-2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53-4A64-AB2E-889F45B29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47912"/>
        <c:axId val="503940464"/>
      </c:lineChart>
      <c:catAx>
        <c:axId val="50394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0464"/>
        <c:crosses val="autoZero"/>
        <c:auto val="1"/>
        <c:lblAlgn val="ctr"/>
        <c:lblOffset val="100"/>
        <c:noMultiLvlLbl val="0"/>
      </c:catAx>
      <c:valAx>
        <c:axId val="5039404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7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200" b="1" i="0" u="none" strike="noStrike" kern="1200" baseline="0" dirty="0">
                <a:solidFill>
                  <a:schemeClr val="tx1"/>
                </a:solidFill>
              </a:rPr>
              <a:t>Har du planer om å spise ute i påskeferien?</a:t>
            </a:r>
          </a:p>
        </c:rich>
      </c:tx>
      <c:layout>
        <c:manualLayout>
          <c:xMode val="edge"/>
          <c:yMode val="edge"/>
          <c:x val="2.8367072903841391E-2"/>
          <c:y val="5.541152366261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8063391609901214"/>
          <c:y val="0.25232720867246411"/>
          <c:w val="0.44918081798890364"/>
          <c:h val="0.564667028111582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1B-4CDF-B711-41953285D5D7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1B-4CDF-B711-41953285D5D7}"/>
              </c:ext>
            </c:extLst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85-4278-96DD-A56B5060FBFA}"/>
              </c:ext>
            </c:extLst>
          </c:dPt>
          <c:dPt>
            <c:idx val="3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E9E-45E6-B2F0-5E7F326BC7DB}"/>
              </c:ext>
            </c:extLst>
          </c:dPt>
          <c:dLbls>
            <c:dLbl>
              <c:idx val="0"/>
              <c:layout>
                <c:manualLayout>
                  <c:x val="0.18541005989213752"/>
                  <c:y val="-6.3057275252753786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814548390256629"/>
                      <c:h val="0.180258586477472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1B-4CDF-B711-41953285D5D7}"/>
                </c:ext>
              </c:extLst>
            </c:dLbl>
            <c:dLbl>
              <c:idx val="1"/>
              <c:layout>
                <c:manualLayout>
                  <c:x val="0.20700368006336003"/>
                  <c:y val="2.4955107832978985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F32528-9944-4E7C-A8FA-1552016E0C3D}" type="CATEGORYNAME">
                      <a:rPr lang="en-US" sz="1200" b="1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[KATEGORINAVN]</a:t>
                    </a:fld>
                    <a:r>
                      <a:rPr lang="en-US" sz="1200" b="1" baseline="0" dirty="0"/>
                      <a:t>
</a:t>
                    </a:r>
                    <a:fld id="{4E14080C-80E4-4ED6-8EB8-FFD75A43603A}" type="PERCENTAGE">
                      <a:rPr lang="en-US" sz="1200" b="1" baseline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[PROSENT]</a:t>
                    </a:fld>
                    <a:endParaRPr lang="en-US" sz="1200" b="1" baseline="0" dirty="0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221953734356713"/>
                      <c:h val="0.1802585864774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71B-4CDF-B711-41953285D5D7}"/>
                </c:ext>
              </c:extLst>
            </c:dLbl>
            <c:dLbl>
              <c:idx val="2"/>
              <c:layout>
                <c:manualLayout>
                  <c:x val="-0.1508542848990557"/>
                  <c:y val="8.8498174248068065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F1DB72-CC5F-427A-A2CB-06076698BC3D}" type="CATEGORYNAME">
                      <a:rPr lang="en-US" sz="1200" b="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[KATEGORINAVN]</a:t>
                    </a:fld>
                    <a:r>
                      <a:rPr lang="en-US" sz="1200" b="0" baseline="0" dirty="0"/>
                      <a:t> </a:t>
                    </a:r>
                    <a:fld id="{2F3559D7-EE2A-4239-B6E4-38F4D3E467F5}" type="PERCENTAGE">
                      <a:rPr lang="en-US" sz="1200" b="0" baseline="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[PROSENT]</a:t>
                    </a:fld>
                    <a:endParaRPr lang="en-US" sz="1200" b="0" baseline="0" dirty="0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29004392840544"/>
                      <c:h val="0.1802585864774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85-4278-96DD-A56B5060FBFA}"/>
                </c:ext>
              </c:extLst>
            </c:dLbl>
            <c:dLbl>
              <c:idx val="3"/>
              <c:layout>
                <c:manualLayout>
                  <c:x val="-0.188668821688001"/>
                  <c:y val="-8.842332759667245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9EC573-4EB5-46F7-A2BC-CED875B0D9CB}" type="CATEGORYNAME">
                      <a:rPr lang="en-US" b="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[KATEGORINAVN]</a:t>
                    </a:fld>
                    <a:r>
                      <a:rPr lang="en-US" b="0" baseline="0" dirty="0"/>
                      <a:t> </a:t>
                    </a:r>
                    <a:fld id="{2508BB3A-1BDD-4891-B7DB-F26AA5B8E284}" type="PERCENTAGE">
                      <a:rPr lang="en-US" b="0" baseline="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[PROSENT]</a:t>
                    </a:fld>
                    <a:endParaRPr lang="en-US" b="0" baseline="0" dirty="0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340573220819121"/>
                      <c:h val="0.236285973072928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E9E-45E6-B2F0-5E7F326BC7DB}"/>
                </c:ext>
              </c:extLst>
            </c:dLbl>
            <c:spPr>
              <a:noFill/>
              <a:ln w="6350">
                <a:solidFill>
                  <a:srgbClr val="333333"/>
                </a:solidFill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Helt sikkert</c:v>
                </c:pt>
                <c:pt idx="1">
                  <c:v>Sannsynligvis</c:v>
                </c:pt>
                <c:pt idx="2">
                  <c:v>Sannsynligvis ikke</c:v>
                </c:pt>
                <c:pt idx="3">
                  <c:v>Helt sikkert ikke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0.18115061580901001</c:v>
                </c:pt>
                <c:pt idx="1">
                  <c:v>0.33718701111135901</c:v>
                </c:pt>
                <c:pt idx="2">
                  <c:v>0.340129867023507</c:v>
                </c:pt>
                <c:pt idx="3">
                  <c:v>0.141532506056123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B-4CDF-B711-41953285D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200" b="1" i="0" u="none" strike="noStrike" kern="1200" spc="0" baseline="0" dirty="0">
                <a:solidFill>
                  <a:schemeClr val="tx1"/>
                </a:solidFill>
              </a:rPr>
              <a:t>Har du planer om å spise ute i påskeferien?</a:t>
            </a:r>
          </a:p>
        </c:rich>
      </c:tx>
      <c:layout>
        <c:manualLayout>
          <c:xMode val="edge"/>
          <c:yMode val="edge"/>
          <c:x val="0.25990285641399807"/>
          <c:y val="2.4015723049757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2.6138781946233813E-2"/>
          <c:y val="0.1191312233395008"/>
          <c:w val="0.70353404906528927"/>
          <c:h val="0.778127510438797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Helt sikkert</c:v>
                </c:pt>
              </c:strCache>
            </c:strRef>
          </c:tx>
          <c:spPr>
            <a:ln w="19050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DEAD-4B7F-96AD-8624CD78B6F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DEAD-4B7F-96AD-8624CD78B6F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3-CB1C-4F0E-B4D4-B5DAE40BBC0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4-CB1C-4F0E-B4D4-B5DAE40BB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0.16</c:v>
                </c:pt>
                <c:pt idx="1">
                  <c:v>0.12</c:v>
                </c:pt>
                <c:pt idx="2">
                  <c:v>0.13</c:v>
                </c:pt>
                <c:pt idx="3">
                  <c:v>0.13</c:v>
                </c:pt>
                <c:pt idx="4">
                  <c:v>0.15</c:v>
                </c:pt>
                <c:pt idx="5">
                  <c:v>0.16</c:v>
                </c:pt>
                <c:pt idx="6">
                  <c:v>0.16</c:v>
                </c:pt>
                <c:pt idx="7">
                  <c:v>0.18115061580901001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1C-4F0E-B4D4-B5DAE40BBC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Sannsynligvis</c:v>
                </c:pt>
              </c:strCache>
            </c:strRef>
          </c:tx>
          <c:spPr>
            <a:ln w="19050" cap="rnd" cmpd="sng" algn="ctr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0.3</c:v>
                </c:pt>
                <c:pt idx="1">
                  <c:v>0.3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0.25</c:v>
                </c:pt>
                <c:pt idx="5">
                  <c:v>0.28000000000000003</c:v>
                </c:pt>
                <c:pt idx="6">
                  <c:v>0.31</c:v>
                </c:pt>
                <c:pt idx="7">
                  <c:v>0.33718701111135901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1C-4F0E-B4D4-B5DAE40BBC0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Sannsynligvis ikke</c:v>
                </c:pt>
              </c:strCache>
            </c:strRef>
          </c:tx>
          <c:spPr>
            <a:ln w="19050" cap="rnd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92B4-4A10-8C83-BCC571631096}"/>
              </c:ext>
            </c:extLst>
          </c:dPt>
          <c:dLbls>
            <c:dLbl>
              <c:idx val="7"/>
              <c:layout>
                <c:manualLayout>
                  <c:x val="-1.5345368976074214E-2"/>
                  <c:y val="-3.202085901068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727973127479838E-2"/>
                      <c:h val="5.1620567544273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2B4-4A10-8C83-BCC571631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0.33</c:v>
                </c:pt>
                <c:pt idx="1">
                  <c:v>0.34</c:v>
                </c:pt>
                <c:pt idx="2">
                  <c:v>0.34</c:v>
                </c:pt>
                <c:pt idx="3">
                  <c:v>0.33</c:v>
                </c:pt>
                <c:pt idx="4">
                  <c:v>0.33</c:v>
                </c:pt>
                <c:pt idx="5">
                  <c:v>0.34</c:v>
                </c:pt>
                <c:pt idx="6">
                  <c:v>0.35</c:v>
                </c:pt>
                <c:pt idx="7">
                  <c:v>0.340129867023507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1C-4F0E-B4D4-B5DAE40BBC0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Helt sikkert ikke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DEAD-4B7F-96AD-8624CD78B6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0.13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0.18</c:v>
                </c:pt>
                <c:pt idx="4">
                  <c:v>0.16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0.141532506056123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B1C-4F0E-B4D4-B5DAE40BBC0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Vet ikke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7.0000000000000007E-2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0.09</c:v>
                </c:pt>
                <c:pt idx="6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B1C-4F0E-B4D4-B5DAE40BBC0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DEAD-4B7F-96AD-8624CD78B6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B1C-4F0E-B4D4-B5DAE40BBC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3810944"/>
        <c:axId val="473812120"/>
      </c:lineChart>
      <c:catAx>
        <c:axId val="4738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3812120"/>
        <c:crosses val="autoZero"/>
        <c:auto val="1"/>
        <c:lblAlgn val="ctr"/>
        <c:lblOffset val="100"/>
        <c:noMultiLvlLbl val="0"/>
      </c:catAx>
      <c:valAx>
        <c:axId val="473812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7381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r>
              <a:rPr lang="en-US" sz="1000" dirty="0" err="1">
                <a:solidFill>
                  <a:schemeClr val="tx1"/>
                </a:solidFill>
              </a:rPr>
              <a:t>Andel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som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baseline="0" dirty="0" err="1">
                <a:solidFill>
                  <a:schemeClr val="tx1"/>
                </a:solidFill>
              </a:rPr>
              <a:t>planlegger</a:t>
            </a:r>
            <a:r>
              <a:rPr lang="en-US" sz="1000" baseline="0" dirty="0">
                <a:solidFill>
                  <a:schemeClr val="tx1"/>
                </a:solidFill>
              </a:rPr>
              <a:t> å </a:t>
            </a:r>
            <a:r>
              <a:rPr lang="en-US" sz="1000" baseline="0" dirty="0" err="1">
                <a:solidFill>
                  <a:schemeClr val="tx1"/>
                </a:solidFill>
              </a:rPr>
              <a:t>spise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r>
              <a:rPr lang="en-US" sz="1000" baseline="0" dirty="0" err="1">
                <a:solidFill>
                  <a:schemeClr val="tx1"/>
                </a:solidFill>
              </a:rPr>
              <a:t>ute</a:t>
            </a:r>
            <a:endParaRPr lang="en-US" sz="1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859672950242304"/>
          <c:y val="5.0759392486011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75167233938193"/>
          <c:y val="0.13442992894279901"/>
          <c:w val="0.83368104445853286"/>
          <c:h val="0.6917396083133493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mpd="sng">
              <a:solidFill>
                <a:srgbClr val="802AB7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80684225396792E-3"/>
                  <c:y val="-3.80695443645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54-42B5-B07F-E6B2CE139050}"/>
                </c:ext>
              </c:extLst>
            </c:dLbl>
            <c:dLbl>
              <c:idx val="1"/>
              <c:layout>
                <c:manualLayout>
                  <c:x val="-7.480684225396746E-3"/>
                  <c:y val="-6.979416466826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4-42B5-B07F-E6B2CE139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0.45999999999999996</c:v>
                </c:pt>
                <c:pt idx="1">
                  <c:v>0.42</c:v>
                </c:pt>
                <c:pt idx="2">
                  <c:v>0.4</c:v>
                </c:pt>
                <c:pt idx="3">
                  <c:v>0.41000000000000003</c:v>
                </c:pt>
                <c:pt idx="4">
                  <c:v>0.40282497172407994</c:v>
                </c:pt>
                <c:pt idx="5">
                  <c:v>0.44</c:v>
                </c:pt>
                <c:pt idx="6">
                  <c:v>0.47</c:v>
                </c:pt>
                <c:pt idx="7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54-42B5-B07F-E6B2CE139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1832"/>
        <c:axId val="503952224"/>
      </c:lineChart>
      <c:catAx>
        <c:axId val="50395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/>
                </a:solidFill>
              </a:defRPr>
            </a:pPr>
            <a:endParaRPr lang="nb-NO"/>
          </a:p>
        </c:txPr>
        <c:crossAx val="503952224"/>
        <c:crosses val="autoZero"/>
        <c:auto val="1"/>
        <c:lblAlgn val="ctr"/>
        <c:lblOffset val="100"/>
        <c:noMultiLvlLbl val="0"/>
      </c:catAx>
      <c:valAx>
        <c:axId val="50395222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000" b="0">
                    <a:solidFill>
                      <a:srgbClr val="717171"/>
                    </a:solidFill>
                  </a:defRPr>
                </a:pPr>
                <a:r>
                  <a:rPr lang="en-GB" b="0" dirty="0" err="1"/>
                  <a:t>Prosent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3.3212274526581653E-2"/>
              <c:y val="0.3519419464428457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03951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114247308409659E-2"/>
          <c:w val="0.98564856801230982"/>
          <c:h val="0.80815891683010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Helt sikkert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58-4314-BA46-712D5C087A0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58-4314-BA46-712D5C087A0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58-4314-BA46-712D5C087A0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58-4314-BA46-712D5C087A0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858-4314-BA46-712D5C087A0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58-4314-BA46-712D5C087A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0.17070766198914</c:v>
                </c:pt>
                <c:pt idx="1">
                  <c:v>0.16479229109778201</c:v>
                </c:pt>
                <c:pt idx="2">
                  <c:v>0.23942051329629299</c:v>
                </c:pt>
                <c:pt idx="3">
                  <c:v>0.196715195742867</c:v>
                </c:pt>
                <c:pt idx="4">
                  <c:v>0.15305159454796299</c:v>
                </c:pt>
                <c:pt idx="5">
                  <c:v>0.17678632622538701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58-4314-BA46-712D5C087A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Sannsynligvis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858-4314-BA46-712D5C087A0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858-4314-BA46-712D5C087A0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858-4314-BA46-712D5C087A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0.38373356464213598</c:v>
                </c:pt>
                <c:pt idx="1">
                  <c:v>0.32928210638334998</c:v>
                </c:pt>
                <c:pt idx="2">
                  <c:v>0.35645445715278301</c:v>
                </c:pt>
                <c:pt idx="3">
                  <c:v>0.31112099936008902</c:v>
                </c:pt>
                <c:pt idx="4">
                  <c:v>0.30408031664179502</c:v>
                </c:pt>
                <c:pt idx="5">
                  <c:v>0.30653417003420402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58-4314-BA46-712D5C087A0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Sannsynligvis ikke</c:v>
                </c:pt>
              </c:strCache>
            </c:strRef>
          </c:tx>
          <c:spPr>
            <a:solidFill>
              <a:srgbClr val="FF8B5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858-4314-BA46-712D5C087A0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858-4314-BA46-712D5C087A0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858-4314-BA46-712D5C087A0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858-4314-BA46-712D5C087A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0.35249652690076</c:v>
                </c:pt>
                <c:pt idx="1">
                  <c:v>0.27873343382647398</c:v>
                </c:pt>
                <c:pt idx="2">
                  <c:v>0.30711556117155198</c:v>
                </c:pt>
                <c:pt idx="3">
                  <c:v>0.39329385610300999</c:v>
                </c:pt>
                <c:pt idx="4">
                  <c:v>0.30704383267718299</c:v>
                </c:pt>
                <c:pt idx="5">
                  <c:v>0.34760544635631901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58-4314-BA46-712D5C087A0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Helt sikkert ikke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858-4314-BA46-712D5C087A0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858-4314-BA46-712D5C087A0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858-4314-BA46-712D5C087A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9.3062246467964099E-2</c:v>
                </c:pt>
                <c:pt idx="1">
                  <c:v>0.227192168692393</c:v>
                </c:pt>
                <c:pt idx="2">
                  <c:v>9.7009468379371896E-2</c:v>
                </c:pt>
                <c:pt idx="3">
                  <c:v>9.8869948794033505E-2</c:v>
                </c:pt>
                <c:pt idx="4">
                  <c:v>0.23582425613305899</c:v>
                </c:pt>
                <c:pt idx="5">
                  <c:v>0.16907405738409101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858-4314-BA46-712D5C087A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2"/>
        <c:axId val="503938896"/>
        <c:axId val="503945168"/>
        <c:extLst/>
      </c:barChart>
      <c:catAx>
        <c:axId val="50393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5168"/>
        <c:crosses val="autoZero"/>
        <c:auto val="1"/>
        <c:lblAlgn val="ctr"/>
        <c:lblOffset val="100"/>
        <c:noMultiLvlLbl val="0"/>
      </c:catAx>
      <c:valAx>
        <c:axId val="503945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0393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483908025621494E-2"/>
          <c:y val="0.94989793608711315"/>
          <c:w val="0.81703202995488755"/>
          <c:h val="5.0102063912886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1717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6350" cap="flat" cmpd="sng" algn="ctr">
      <a:solidFill>
        <a:srgbClr val="FFFFFF"/>
      </a:solidFill>
      <a:prstDash val="solid"/>
      <a:miter lim="800000"/>
    </a:ln>
    <a:effectLst/>
  </c:spPr>
  <c:txPr>
    <a:bodyPr/>
    <a:lstStyle/>
    <a:p>
      <a:pPr>
        <a:defRPr sz="10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000" b="1" i="0" u="none" strike="noStrike" kern="1200" spc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Utvikling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basert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andel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reise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påskeferie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c:rich>
      </c:tx>
      <c:layout>
        <c:manualLayout>
          <c:xMode val="edge"/>
          <c:yMode val="edge"/>
          <c:x val="0.14736347921592505"/>
          <c:y val="0.12055046308587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1" i="0" u="none" strike="noStrike" kern="1200" spc="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2.8094180864584841E-2"/>
          <c:y val="0.36036513498391054"/>
          <c:w val="0.94381163827083037"/>
          <c:h val="0.508712126719455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64</c:v>
                </c:pt>
                <c:pt idx="1">
                  <c:v>59</c:v>
                </c:pt>
                <c:pt idx="2">
                  <c:v>50</c:v>
                </c:pt>
                <c:pt idx="3">
                  <c:v>49</c:v>
                </c:pt>
                <c:pt idx="4">
                  <c:v>45</c:v>
                </c:pt>
                <c:pt idx="5">
                  <c:v>55</c:v>
                </c:pt>
                <c:pt idx="6">
                  <c:v>52</c:v>
                </c:pt>
                <c:pt idx="7">
                  <c:v>48</c:v>
                </c:pt>
                <c:pt idx="8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AA-456A-BC11-9FEDCFFBF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801152"/>
        <c:axId val="138459168"/>
      </c:lineChart>
      <c:catAx>
        <c:axId val="3548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8459168"/>
        <c:crosses val="autoZero"/>
        <c:auto val="1"/>
        <c:lblAlgn val="ctr"/>
        <c:lblOffset val="100"/>
        <c:noMultiLvlLbl val="0"/>
      </c:catAx>
      <c:valAx>
        <c:axId val="13845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4801152"/>
        <c:crosses val="autoZero"/>
        <c:crossBetween val="between"/>
      </c:valAx>
      <c:spPr>
        <a:noFill/>
        <a:ln>
          <a:solidFill>
            <a:schemeClr val="bg1"/>
          </a:solidFill>
        </a:ln>
        <a:effectLst>
          <a:softEdge rad="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Har du planer om å </a:t>
            </a:r>
            <a:r>
              <a:rPr lang="en-US" sz="1200" dirty="0" err="1">
                <a:solidFill>
                  <a:schemeClr val="tx1"/>
                </a:solidFill>
              </a:rPr>
              <a:t>dra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påskeferie</a:t>
            </a:r>
            <a:r>
              <a:rPr lang="en-US" sz="1200" dirty="0">
                <a:solidFill>
                  <a:schemeClr val="tx1"/>
                </a:solidFill>
              </a:rPr>
              <a:t>?</a:t>
            </a:r>
          </a:p>
        </c:rich>
      </c:tx>
      <c:layout>
        <c:manualLayout>
          <c:xMode val="edge"/>
          <c:yMode val="edge"/>
          <c:x val="0.25990285641399807"/>
          <c:y val="2.4015723049757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2.6138769541259051E-2"/>
          <c:y val="0.11913114520097882"/>
          <c:w val="0.70353404906528927"/>
          <c:h val="0.778127510438797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Ja, hele Påskeuken</c:v>
                </c:pt>
              </c:strCache>
            </c:strRef>
          </c:tx>
          <c:spPr>
            <a:ln w="1905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CB1C-4F0E-B4D4-B5DAE40BBC0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1-CB1C-4F0E-B4D4-B5DAE40BBC0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3-CB1C-4F0E-B4D4-B5DAE40BBC0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4-CB1C-4F0E-B4D4-B5DAE40BB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0.25</c:v>
                </c:pt>
                <c:pt idx="1">
                  <c:v>0.23</c:v>
                </c:pt>
                <c:pt idx="2">
                  <c:v>0.24</c:v>
                </c:pt>
                <c:pt idx="3">
                  <c:v>0.20399999999999999</c:v>
                </c:pt>
                <c:pt idx="4">
                  <c:v>0.22580379902968498</c:v>
                </c:pt>
                <c:pt idx="5">
                  <c:v>0.25973307893268399</c:v>
                </c:pt>
                <c:pt idx="6">
                  <c:v>0.22</c:v>
                </c:pt>
                <c:pt idx="7">
                  <c:v>0.2</c:v>
                </c:pt>
                <c:pt idx="8">
                  <c:v>0.21502491798283299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1C-4F0E-B4D4-B5DAE40BBC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Ja, første halvdel</c:v>
                </c:pt>
              </c:strCache>
            </c:strRef>
          </c:tx>
          <c:spPr>
            <a:ln w="19050" cap="rnd" cmpd="sng" algn="ctr">
              <a:solidFill>
                <a:schemeClr val="accent5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0.09</c:v>
                </c:pt>
                <c:pt idx="1">
                  <c:v>0.06</c:v>
                </c:pt>
                <c:pt idx="2">
                  <c:v>0.06</c:v>
                </c:pt>
                <c:pt idx="3">
                  <c:v>5.4000000000000006E-2</c:v>
                </c:pt>
                <c:pt idx="4">
                  <c:v>4.25038145620334E-2</c:v>
                </c:pt>
                <c:pt idx="5">
                  <c:v>4.0720339822745304E-2</c:v>
                </c:pt>
                <c:pt idx="6">
                  <c:v>0.06</c:v>
                </c:pt>
                <c:pt idx="7">
                  <c:v>0.05</c:v>
                </c:pt>
                <c:pt idx="8">
                  <c:v>6.76597186816454E-2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1C-4F0E-B4D4-B5DAE40BBC0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Ja, andre halvdel</c:v>
                </c:pt>
              </c:strCache>
            </c:strRef>
          </c:tx>
          <c:spPr>
            <a:ln w="19050" cap="rnd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7-CB1C-4F0E-B4D4-B5DAE40BB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0.15</c:v>
                </c:pt>
                <c:pt idx="1">
                  <c:v>0.17</c:v>
                </c:pt>
                <c:pt idx="2">
                  <c:v>0.11</c:v>
                </c:pt>
                <c:pt idx="3">
                  <c:v>0.127</c:v>
                </c:pt>
                <c:pt idx="4">
                  <c:v>0.11323995650942401</c:v>
                </c:pt>
                <c:pt idx="5">
                  <c:v>0.144781995786015</c:v>
                </c:pt>
                <c:pt idx="6">
                  <c:v>0.15</c:v>
                </c:pt>
                <c:pt idx="7">
                  <c:v>0.13</c:v>
                </c:pt>
                <c:pt idx="8">
                  <c:v>0.15696573912098799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1C-4F0E-B4D4-B5DAE40BBC0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Kun dagstur</c:v>
                </c:pt>
              </c:strCache>
            </c:strRef>
          </c:tx>
          <c:spPr>
            <a:ln w="19050" cap="rnd" cmpd="sng" algn="ctr">
              <a:solidFill>
                <a:schemeClr val="tx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9-CB1C-4F0E-B4D4-B5DAE40BB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0.15</c:v>
                </c:pt>
                <c:pt idx="1">
                  <c:v>0.13</c:v>
                </c:pt>
                <c:pt idx="2">
                  <c:v>0.08</c:v>
                </c:pt>
                <c:pt idx="3">
                  <c:v>0.10800000000000001</c:v>
                </c:pt>
                <c:pt idx="4">
                  <c:v>6.3454211550585199E-2</c:v>
                </c:pt>
                <c:pt idx="5">
                  <c:v>0.10289450973190001</c:v>
                </c:pt>
                <c:pt idx="6">
                  <c:v>0.09</c:v>
                </c:pt>
                <c:pt idx="7">
                  <c:v>0.1</c:v>
                </c:pt>
                <c:pt idx="8">
                  <c:v>8.9679653648786606E-2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B1C-4F0E-B4D4-B5DAE40BBC0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Nei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0.31</c:v>
                </c:pt>
                <c:pt idx="1">
                  <c:v>0.35</c:v>
                </c:pt>
                <c:pt idx="2">
                  <c:v>0.36</c:v>
                </c:pt>
                <c:pt idx="3">
                  <c:v>0.36899999999999999</c:v>
                </c:pt>
                <c:pt idx="4">
                  <c:v>0.42724008442288303</c:v>
                </c:pt>
                <c:pt idx="5">
                  <c:v>0.36735560467269301</c:v>
                </c:pt>
                <c:pt idx="6">
                  <c:v>0.4</c:v>
                </c:pt>
                <c:pt idx="7">
                  <c:v>0.43</c:v>
                </c:pt>
                <c:pt idx="8">
                  <c:v>0.38685269074808498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B1C-4F0E-B4D4-B5DAE40BBC0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C-CB1C-4F0E-B4D4-B5DAE40BB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0.05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0.13800000000000001</c:v>
                </c:pt>
                <c:pt idx="4">
                  <c:v>0.12775813392539001</c:v>
                </c:pt>
                <c:pt idx="5">
                  <c:v>8.4514471053962495E-2</c:v>
                </c:pt>
                <c:pt idx="6">
                  <c:v>0.08</c:v>
                </c:pt>
                <c:pt idx="7">
                  <c:v>0.09</c:v>
                </c:pt>
                <c:pt idx="8">
                  <c:v>8.3817279817661697E-2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B1C-4F0E-B4D4-B5DAE40BBC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3810944"/>
        <c:axId val="473812120"/>
      </c:lineChart>
      <c:catAx>
        <c:axId val="4738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3812120"/>
        <c:crosses val="autoZero"/>
        <c:auto val="1"/>
        <c:lblAlgn val="ctr"/>
        <c:lblOffset val="100"/>
        <c:noMultiLvlLbl val="0"/>
      </c:catAx>
      <c:valAx>
        <c:axId val="473812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7381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200" dirty="0">
                <a:solidFill>
                  <a:schemeClr val="tx1"/>
                </a:solidFill>
                <a:effectLst/>
              </a:rPr>
              <a:t>Har du planer om å dra på påskeferie?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/>
            </a:pPr>
            <a:endParaRPr lang="en-US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750155315684629"/>
          <c:y val="0.12922073289745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3366778592347485E-2"/>
          <c:y val="0.31407476666639939"/>
          <c:w val="0.922318529236833"/>
          <c:h val="0.57480700902103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18-29år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96-437A-84A6-87E8F01CE2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96-437A-84A6-87E8F01CE2B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96-437A-84A6-87E8F01CE2B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96-437A-84A6-87E8F01CE2B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96-437A-84A6-87E8F01CE2B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96-437A-84A6-87E8F01CE2B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0.24772054120732701</c:v>
                </c:pt>
                <c:pt idx="1">
                  <c:v>0.10233995210459799</c:v>
                </c:pt>
                <c:pt idx="2">
                  <c:v>0.202948273530863</c:v>
                </c:pt>
                <c:pt idx="3">
                  <c:v>9.5910624447627397E-3</c:v>
                </c:pt>
                <c:pt idx="4">
                  <c:v>0.331657198885071</c:v>
                </c:pt>
                <c:pt idx="5">
                  <c:v>0.105742971827379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96-437A-84A6-87E8F01CE2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30-44år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96-437A-84A6-87E8F01CE2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C96-437A-84A6-87E8F01CE2B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0.155175651273006</c:v>
                </c:pt>
                <c:pt idx="1">
                  <c:v>5.6576664422179797E-2</c:v>
                </c:pt>
                <c:pt idx="2">
                  <c:v>0.233317649241395</c:v>
                </c:pt>
                <c:pt idx="3">
                  <c:v>9.9267646540656507E-2</c:v>
                </c:pt>
                <c:pt idx="4">
                  <c:v>0.34634816589662798</c:v>
                </c:pt>
                <c:pt idx="5">
                  <c:v>0.10931422262613499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C96-437A-84A6-87E8F01CE2B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45-59år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C96-437A-84A6-87E8F01CE2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C96-437A-84A6-87E8F01CE2B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C96-437A-84A6-87E8F01CE2B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0.214579941237831</c:v>
                </c:pt>
                <c:pt idx="1">
                  <c:v>9.0384664600951001E-2</c:v>
                </c:pt>
                <c:pt idx="2">
                  <c:v>0.15718449287910299</c:v>
                </c:pt>
                <c:pt idx="3">
                  <c:v>0.10495048895744</c:v>
                </c:pt>
                <c:pt idx="4">
                  <c:v>0.34398603345683898</c:v>
                </c:pt>
                <c:pt idx="5">
                  <c:v>8.8914378867837304E-2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96-437A-84A6-87E8F01CE2B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60år +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C96-437A-84A6-87E8F01CE2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CC96-437A-84A6-87E8F01CE2B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0.24648542492792699</c:v>
                </c:pt>
                <c:pt idx="1">
                  <c:v>3.68442658131162E-2</c:v>
                </c:pt>
                <c:pt idx="2">
                  <c:v>6.2348889734902997E-2</c:v>
                </c:pt>
                <c:pt idx="3">
                  <c:v>0.118882675572496</c:v>
                </c:pt>
                <c:pt idx="4">
                  <c:v>0.49145448994912899</c:v>
                </c:pt>
                <c:pt idx="5">
                  <c:v>4.39842540024293E-2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96-437A-84A6-87E8F01CE2B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Sheet1!$B$6:$G$6</c:f>
              <c:numCache>
                <c:formatCode>0%</c:formatCode>
                <c:ptCount val="6"/>
                <c:pt idx="0">
                  <c:v>0.21502491798283299</c:v>
                </c:pt>
                <c:pt idx="1">
                  <c:v>6.76597186816454E-2</c:v>
                </c:pt>
                <c:pt idx="2">
                  <c:v>0.15696573912098799</c:v>
                </c:pt>
                <c:pt idx="3">
                  <c:v>8.9679653648786606E-2</c:v>
                </c:pt>
                <c:pt idx="4">
                  <c:v>0.38685269074808498</c:v>
                </c:pt>
                <c:pt idx="5">
                  <c:v>8.3817279817661697E-2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F-400D-B518-B8AC8706C6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2"/>
        <c:axId val="503943600"/>
        <c:axId val="503943992"/>
        <c:extLst/>
      </c:barChart>
      <c:catAx>
        <c:axId val="50394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3992"/>
        <c:crosses val="autoZero"/>
        <c:auto val="1"/>
        <c:lblAlgn val="ctr"/>
        <c:lblOffset val="100"/>
        <c:noMultiLvlLbl val="0"/>
      </c:catAx>
      <c:valAx>
        <c:axId val="503943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0394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18014263783791"/>
          <c:y val="0.34699649868538801"/>
          <c:w val="0.44833145970632921"/>
          <c:h val="4.4550841427720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1717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12223487006418E-2"/>
          <c:y val="0.14941788453562704"/>
          <c:w val="0.922318529236833"/>
          <c:h val="0.72187420506260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Oslo og omegn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D9-4CA9-B886-76B87FD8DCF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D9-4CA9-B886-76B87FD8DCF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D9-4CA9-B886-76B87FD8DCF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D9-4CA9-B886-76B87FD8DCF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7D9-4CA9-B886-76B87FD8DCF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D9-4CA9-B886-76B87FD8D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0.244670991135816</c:v>
                </c:pt>
                <c:pt idx="1">
                  <c:v>7.2411009916678995E-2</c:v>
                </c:pt>
                <c:pt idx="2">
                  <c:v>0.19570310208158001</c:v>
                </c:pt>
                <c:pt idx="3">
                  <c:v>6.6484441060293206E-2</c:v>
                </c:pt>
                <c:pt idx="4">
                  <c:v>0.34756159728958302</c:v>
                </c:pt>
                <c:pt idx="5">
                  <c:v>7.3168858516049706E-2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D9-4CA9-B886-76B87FD8D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Indre Østland og Østfold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0.18408932175623599</c:v>
                </c:pt>
                <c:pt idx="1">
                  <c:v>0.108708259749785</c:v>
                </c:pt>
                <c:pt idx="2">
                  <c:v>0.11021138730002999</c:v>
                </c:pt>
                <c:pt idx="3">
                  <c:v>0.135181153109141</c:v>
                </c:pt>
                <c:pt idx="4">
                  <c:v>0.343001453279761</c:v>
                </c:pt>
                <c:pt idx="5">
                  <c:v>0.118808424805047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D9-4CA9-B886-76B87FD8D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Sørkysten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0.101359089692793</c:v>
                </c:pt>
                <c:pt idx="1">
                  <c:v>6.1862828381026601E-2</c:v>
                </c:pt>
                <c:pt idx="2">
                  <c:v>0.20175323675732701</c:v>
                </c:pt>
                <c:pt idx="3">
                  <c:v>9.8222564566277801E-2</c:v>
                </c:pt>
                <c:pt idx="4">
                  <c:v>0.46709506131670597</c:v>
                </c:pt>
                <c:pt idx="5">
                  <c:v>6.9707219285870398E-2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D9-4CA9-B886-76B87FD8DC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Vestlandet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0.224911887070634</c:v>
                </c:pt>
                <c:pt idx="1">
                  <c:v>5.2495255933979898E-2</c:v>
                </c:pt>
                <c:pt idx="2">
                  <c:v>0.13472099703628401</c:v>
                </c:pt>
                <c:pt idx="3">
                  <c:v>8.0567814125335396E-2</c:v>
                </c:pt>
                <c:pt idx="4">
                  <c:v>0.39328264193295798</c:v>
                </c:pt>
                <c:pt idx="5">
                  <c:v>0.114021403900808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D9-4CA9-B886-76B87FD8DC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Trøndelag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0.261802557555599</c:v>
                </c:pt>
                <c:pt idx="1">
                  <c:v>6.3754691355238299E-2</c:v>
                </c:pt>
                <c:pt idx="2">
                  <c:v>0.16743615385396601</c:v>
                </c:pt>
                <c:pt idx="3">
                  <c:v>8.3059876094649904E-2</c:v>
                </c:pt>
                <c:pt idx="4">
                  <c:v>0.38579627776969999</c:v>
                </c:pt>
                <c:pt idx="5">
                  <c:v>3.8150443370846401E-2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D9-4CA9-B886-76B87FD8DC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Nord-Norge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0.28517952626977899</c:v>
                </c:pt>
                <c:pt idx="1">
                  <c:v>2.7965656102406401E-2</c:v>
                </c:pt>
                <c:pt idx="2">
                  <c:v>0.10286048867584401</c:v>
                </c:pt>
                <c:pt idx="3">
                  <c:v>9.6214476058824494E-2</c:v>
                </c:pt>
                <c:pt idx="4">
                  <c:v>0.42468605120219799</c:v>
                </c:pt>
                <c:pt idx="5">
                  <c:v>6.3093801690947401E-2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D9-4CA9-B886-76B87FD8DCF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Ja, hele Påskeuken</c:v>
                </c:pt>
                <c:pt idx="1">
                  <c:v>Ja, første halvdel (minimum én overnatting)</c:v>
                </c:pt>
                <c:pt idx="2">
                  <c:v>Ja, andre halvdel (minimum én overnatting)</c:v>
                </c:pt>
                <c:pt idx="3">
                  <c:v>Kun dagstur</c:v>
                </c:pt>
                <c:pt idx="4">
                  <c:v>Nei</c:v>
                </c:pt>
                <c:pt idx="5">
                  <c:v>Vet ikke</c:v>
                </c:pt>
              </c:strCache>
            </c:strRef>
          </c:cat>
          <c:val>
            <c:numRef>
              <c:f>Sheet1!$H$2:$H$7</c:f>
              <c:numCache>
                <c:formatCode>0%</c:formatCode>
                <c:ptCount val="6"/>
                <c:pt idx="0">
                  <c:v>0.21502491798283299</c:v>
                </c:pt>
                <c:pt idx="1">
                  <c:v>6.76597186816454E-2</c:v>
                </c:pt>
                <c:pt idx="2">
                  <c:v>0.15696573912098799</c:v>
                </c:pt>
                <c:pt idx="3">
                  <c:v>8.9679653648786606E-2</c:v>
                </c:pt>
                <c:pt idx="4">
                  <c:v>0.38685269074808498</c:v>
                </c:pt>
                <c:pt idx="5">
                  <c:v>8.3817279817661697E-2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84-4E7C-965D-D776234E34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0"/>
        <c:axId val="466993528"/>
        <c:axId val="503946344"/>
      </c:barChart>
      <c:catAx>
        <c:axId val="466993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6344"/>
        <c:crosses val="autoZero"/>
        <c:auto val="1"/>
        <c:lblAlgn val="ctr"/>
        <c:lblOffset val="100"/>
        <c:noMultiLvlLbl val="0"/>
      </c:catAx>
      <c:valAx>
        <c:axId val="503946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669935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7567389490429448E-2"/>
          <c:y val="3.3235552257044138E-2"/>
          <c:w val="0.7936532479707582"/>
          <c:h val="0.12692124902447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1717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Hvor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planlegger</a:t>
            </a:r>
            <a:r>
              <a:rPr lang="en-US" dirty="0">
                <a:solidFill>
                  <a:schemeClr val="tx1"/>
                </a:solidFill>
              </a:rPr>
              <a:t> du å </a:t>
            </a:r>
            <a:r>
              <a:rPr lang="en-US" dirty="0" err="1">
                <a:solidFill>
                  <a:schemeClr val="tx1"/>
                </a:solidFill>
              </a:rPr>
              <a:t>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ferie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fritidsreise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påsken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c:rich>
      </c:tx>
      <c:layout>
        <c:manualLayout>
          <c:xMode val="edge"/>
          <c:yMode val="edge"/>
          <c:x val="0.22004044810840306"/>
          <c:y val="0.17461894611521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1.2395025381366128E-2"/>
          <c:y val="0.255245917708668"/>
          <c:w val="0.84715435400783567"/>
          <c:h val="0.678086331500711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Vet ikke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91F-4423-8E1F-EA65640F7BE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3-991F-4423-8E1F-EA65640F7BE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4-991F-4423-8E1F-EA65640F7BE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5-991F-4423-8E1F-EA65640F7BE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6-991F-4423-8E1F-EA65640F7BE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7-991F-4423-8E1F-EA65640F7B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0.04</c:v>
                </c:pt>
                <c:pt idx="1">
                  <c:v>0.03</c:v>
                </c:pt>
                <c:pt idx="2">
                  <c:v>0.02</c:v>
                </c:pt>
                <c:pt idx="3">
                  <c:v>0.03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91F-4423-8E1F-EA65640F7BE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Utenfor Europa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0.04</c:v>
                </c:pt>
                <c:pt idx="4">
                  <c:v>0.05</c:v>
                </c:pt>
                <c:pt idx="5">
                  <c:v>0.03</c:v>
                </c:pt>
                <c:pt idx="6">
                  <c:v>0.02</c:v>
                </c:pt>
                <c:pt idx="7">
                  <c:v>0.03</c:v>
                </c:pt>
                <c:pt idx="8" formatCode="0%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91F-4423-8E1F-EA65640F7BE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Sverige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974B-414F-89ED-35B51194CF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0.06</c:v>
                </c:pt>
                <c:pt idx="1">
                  <c:v>0.05</c:v>
                </c:pt>
                <c:pt idx="2">
                  <c:v>0.05</c:v>
                </c:pt>
                <c:pt idx="3">
                  <c:v>0.08</c:v>
                </c:pt>
                <c:pt idx="4">
                  <c:v>0.05</c:v>
                </c:pt>
                <c:pt idx="5">
                  <c:v>0.1</c:v>
                </c:pt>
                <c:pt idx="6">
                  <c:v>7.0000000000000007E-2</c:v>
                </c:pt>
                <c:pt idx="7">
                  <c:v>0.1</c:v>
                </c:pt>
                <c:pt idx="8" formatCode="0%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91F-4423-8E1F-EA65640F7BEF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Annet land i Europa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974B-414F-89ED-35B51194CF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0.11</c:v>
                </c:pt>
                <c:pt idx="1">
                  <c:v>0.12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0.12</c:v>
                </c:pt>
                <c:pt idx="6">
                  <c:v>0.09</c:v>
                </c:pt>
                <c:pt idx="7">
                  <c:v>0.13</c:v>
                </c:pt>
                <c:pt idx="8" formatCode="0%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91F-4423-8E1F-EA65640F7BEF}"/>
            </c:ext>
          </c:extLst>
        </c:ser>
        <c:ser>
          <c:idx val="4"/>
          <c:order val="4"/>
          <c:tx>
            <c:strRef>
              <c:f>Sheet1!$A$2</c:f>
              <c:strCache>
                <c:ptCount val="1"/>
                <c:pt idx="0">
                  <c:v>Norge</c:v>
                </c:pt>
              </c:strCache>
            </c:strRef>
          </c:tx>
          <c:spPr>
            <a:ln w="1905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0.76</c:v>
                </c:pt>
                <c:pt idx="1">
                  <c:v>0.81</c:v>
                </c:pt>
                <c:pt idx="2">
                  <c:v>0.79</c:v>
                </c:pt>
                <c:pt idx="3">
                  <c:v>0.75</c:v>
                </c:pt>
                <c:pt idx="4">
                  <c:v>0.77</c:v>
                </c:pt>
                <c:pt idx="5">
                  <c:v>0.78</c:v>
                </c:pt>
                <c:pt idx="6">
                  <c:v>0.85</c:v>
                </c:pt>
                <c:pt idx="7">
                  <c:v>0.78</c:v>
                </c:pt>
                <c:pt idx="8" formatCode="0%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91F-4423-8E1F-EA65640F7B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3942032"/>
        <c:axId val="503941640"/>
      </c:lineChart>
      <c:catAx>
        <c:axId val="5039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1640"/>
        <c:crosses val="autoZero"/>
        <c:auto val="1"/>
        <c:lblAlgn val="ctr"/>
        <c:lblOffset val="100"/>
        <c:noMultiLvlLbl val="0"/>
      </c:catAx>
      <c:valAx>
        <c:axId val="503941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0394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ayout>
        <c:manualLayout>
          <c:xMode val="edge"/>
          <c:yMode val="edge"/>
          <c:x val="0.81065631292794316"/>
          <c:y val="0.4118431114685987"/>
          <c:w val="0.1334824294725688"/>
          <c:h val="0.23325763007554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394700187734127"/>
          <c:w val="0.98564856801230982"/>
          <c:h val="0.70832601027627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Norge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D3-45DC-83B9-9F88D22FBC8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D3-45DC-83B9-9F88D22FBC8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D3-45DC-83B9-9F88D22FBC8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D3-45DC-83B9-9F88D22FBC8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D3-45DC-83B9-9F88D22FBC8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3D3-45DC-83B9-9F88D22FBC8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D3-45DC-83B9-9F88D22FBC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  <c:pt idx="6">
                  <c:v>Totalt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0.73780700242885999</c:v>
                </c:pt>
                <c:pt idx="1">
                  <c:v>0.78937564422268602</c:v>
                </c:pt>
                <c:pt idx="2">
                  <c:v>0.70304089791476798</c:v>
                </c:pt>
                <c:pt idx="3">
                  <c:v>0.92139828999108897</c:v>
                </c:pt>
                <c:pt idx="4">
                  <c:v>0.81500043768388697</c:v>
                </c:pt>
                <c:pt idx="5">
                  <c:v>0.87298607055670796</c:v>
                </c:pt>
                <c:pt idx="6">
                  <c:v>0.78235423651734803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D3-45DC-83B9-9F88D22FBC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3D3-45DC-83B9-9F88D22FBC8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3D3-45DC-83B9-9F88D22FBC8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3D3-45DC-83B9-9F88D22FBC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  <c:pt idx="6">
                  <c:v>Totalt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0.112792538511163</c:v>
                </c:pt>
                <c:pt idx="1">
                  <c:v>9.8041236705125406E-2</c:v>
                </c:pt>
                <c:pt idx="2">
                  <c:v>0.103300199261406</c:v>
                </c:pt>
                <c:pt idx="3">
                  <c:v>8.01375377233043E-2</c:v>
                </c:pt>
                <c:pt idx="4">
                  <c:v>3.8927133514908403E-2</c:v>
                </c:pt>
                <c:pt idx="5">
                  <c:v>0.119769164485014</c:v>
                </c:pt>
                <c:pt idx="6">
                  <c:v>0.101242269667075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D3-45DC-83B9-9F88D22FBC8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Annet land i Europa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3D3-45DC-83B9-9F88D22FBC8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3D3-45DC-83B9-9F88D22FBC8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3D3-45DC-83B9-9F88D22FBC8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3D3-45DC-83B9-9F88D22FBC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  <c:pt idx="6">
                  <c:v>Totalt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0.18191074861113399</c:v>
                </c:pt>
                <c:pt idx="1">
                  <c:v>0.113190063869184</c:v>
                </c:pt>
                <c:pt idx="2">
                  <c:v>0.22354657689361501</c:v>
                </c:pt>
                <c:pt idx="3">
                  <c:v>4.1853256431244698E-2</c:v>
                </c:pt>
                <c:pt idx="4">
                  <c:v>0.15265261992960499</c:v>
                </c:pt>
                <c:pt idx="5">
                  <c:v>3.8924743518337197E-2</c:v>
                </c:pt>
                <c:pt idx="6">
                  <c:v>0.12906736576371999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D3-45DC-83B9-9F88D22FBC8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Utenfor Europa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3D3-45DC-83B9-9F88D22FBC8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3D3-45DC-83B9-9F88D22FBC8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3D3-45DC-83B9-9F88D22FBC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  <c:pt idx="6">
                  <c:v>Totalt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2.0766974127034901E-2</c:v>
                </c:pt>
                <c:pt idx="1">
                  <c:v>4.05484695359647E-2</c:v>
                </c:pt>
                <c:pt idx="2">
                  <c:v>0</c:v>
                </c:pt>
                <c:pt idx="3">
                  <c:v>2.8018826148388701E-2</c:v>
                </c:pt>
                <c:pt idx="4">
                  <c:v>4.6821264201593098E-2</c:v>
                </c:pt>
                <c:pt idx="5">
                  <c:v>0</c:v>
                </c:pt>
                <c:pt idx="6">
                  <c:v>3.3164562315649702E-2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3D3-45DC-83B9-9F88D22FBC8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Oslo og omegn</c:v>
                </c:pt>
                <c:pt idx="1">
                  <c:v>Indre Østland og Østfold</c:v>
                </c:pt>
                <c:pt idx="2">
                  <c:v>Sørkysten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  <c:pt idx="6">
                  <c:v>Totalt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5.6761226257710899E-3</c:v>
                </c:pt>
                <c:pt idx="1">
                  <c:v>9.7805466074600503E-3</c:v>
                </c:pt>
                <c:pt idx="2">
                  <c:v>1.3043388940713999E-2</c:v>
                </c:pt>
                <c:pt idx="3">
                  <c:v>0</c:v>
                </c:pt>
                <c:pt idx="4">
                  <c:v>0</c:v>
                </c:pt>
                <c:pt idx="5">
                  <c:v>1.60164616491404E-2</c:v>
                </c:pt>
                <c:pt idx="6">
                  <c:v>2.2291196207874502E-2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3D3-45DC-83B9-9F88D22FBC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2"/>
        <c:axId val="503938896"/>
        <c:axId val="503945168"/>
        <c:extLst/>
      </c:barChart>
      <c:catAx>
        <c:axId val="50393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5168"/>
        <c:crosses val="autoZero"/>
        <c:auto val="1"/>
        <c:lblAlgn val="ctr"/>
        <c:lblOffset val="100"/>
        <c:noMultiLvlLbl val="0"/>
      </c:catAx>
      <c:valAx>
        <c:axId val="503945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0393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1717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6350" cap="flat" cmpd="sng" algn="ctr">
      <a:solidFill>
        <a:srgbClr val="FFFFFF"/>
      </a:solidFill>
      <a:prstDash val="solid"/>
      <a:miter lim="800000"/>
    </a:ln>
    <a:effectLst/>
  </c:spPr>
  <c:txPr>
    <a:bodyPr/>
    <a:lstStyle/>
    <a:p>
      <a:pPr>
        <a:defRPr sz="1000"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200" dirty="0">
                <a:solidFill>
                  <a:schemeClr val="tx1"/>
                </a:solidFill>
                <a:effectLst/>
              </a:rPr>
              <a:t>Hvor</a:t>
            </a:r>
            <a:r>
              <a:rPr lang="nb-NO" sz="1200" baseline="0" dirty="0">
                <a:solidFill>
                  <a:schemeClr val="tx1"/>
                </a:solidFill>
                <a:effectLst/>
              </a:rPr>
              <a:t> planlegger du å dra på ferie- eller fritidsreise i påsken?</a:t>
            </a:r>
            <a:endParaRPr lang="nb-NO" sz="1200" dirty="0"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/>
            </a:pPr>
            <a:endParaRPr lang="en-US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360613024675232"/>
          <c:y val="0.15821475827601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3.9638428638363331E-2"/>
          <c:y val="0.3079302709565106"/>
          <c:w val="0.922318529236833"/>
          <c:h val="0.64127254408123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18-29år</c:v>
                </c:pt>
              </c:strCache>
            </c:strRef>
          </c:tx>
          <c:spPr>
            <a:solidFill>
              <a:srgbClr val="0030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96-437A-84A6-87E8F01CE2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96-437A-84A6-87E8F01CE2B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96-437A-84A6-87E8F01CE2B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96-437A-84A6-87E8F01CE2B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96-437A-84A6-87E8F01CE2B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96-437A-84A6-87E8F01CE2B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Norge</c:v>
                </c:pt>
                <c:pt idx="1">
                  <c:v>Sverige</c:v>
                </c:pt>
                <c:pt idx="2">
                  <c:v>Annet land i Europa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0.66320123747348803</c:v>
                </c:pt>
                <c:pt idx="1">
                  <c:v>0.13119273480865801</c:v>
                </c:pt>
                <c:pt idx="2">
                  <c:v>0.25070707435205403</c:v>
                </c:pt>
                <c:pt idx="3">
                  <c:v>5.3075934637630898E-2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96-437A-84A6-87E8F01CE2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30-44år</c:v>
                </c:pt>
              </c:strCache>
            </c:strRef>
          </c:tx>
          <c:spPr>
            <a:solidFill>
              <a:srgbClr val="0048B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96-437A-84A6-87E8F01CE2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Norge</c:v>
                </c:pt>
                <c:pt idx="1">
                  <c:v>Sverige</c:v>
                </c:pt>
                <c:pt idx="2">
                  <c:v>Annet land i Europa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0.85809098466512002</c:v>
                </c:pt>
                <c:pt idx="1">
                  <c:v>6.0615245271952702E-2</c:v>
                </c:pt>
                <c:pt idx="2">
                  <c:v>9.6083097478213003E-2</c:v>
                </c:pt>
                <c:pt idx="3">
                  <c:v>1.32407291378506E-2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C96-437A-84A6-87E8F01CE2B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45-59år</c:v>
                </c:pt>
              </c:strCache>
            </c:strRef>
          </c:tx>
          <c:spPr>
            <a:solidFill>
              <a:srgbClr val="66A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C96-437A-84A6-87E8F01CE2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C96-437A-84A6-87E8F01CE2B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Norge</c:v>
                </c:pt>
                <c:pt idx="1">
                  <c:v>Sverige</c:v>
                </c:pt>
                <c:pt idx="2">
                  <c:v>Annet land i Europa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0.80691506842226401</c:v>
                </c:pt>
                <c:pt idx="1">
                  <c:v>0.10813715018835</c:v>
                </c:pt>
                <c:pt idx="2">
                  <c:v>0.12637223273358</c:v>
                </c:pt>
                <c:pt idx="3">
                  <c:v>2.0577007413477202E-2</c:v>
                </c:pt>
                <c:pt idx="4">
                  <c:v>1.19705182559488E-2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96-437A-84A6-87E8F01CE2B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60år +</c:v>
                </c:pt>
              </c:strCache>
            </c:strRef>
          </c:tx>
          <c:spPr>
            <a:solidFill>
              <a:srgbClr val="99B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C96-437A-84A6-87E8F01CE2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CC96-437A-84A6-87E8F01CE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Norge</c:v>
                </c:pt>
                <c:pt idx="1">
                  <c:v>Sverige</c:v>
                </c:pt>
                <c:pt idx="2">
                  <c:v>Annet land i Europa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0.84424735944690199</c:v>
                </c:pt>
                <c:pt idx="1">
                  <c:v>7.9858039922915597E-2</c:v>
                </c:pt>
                <c:pt idx="2">
                  <c:v>8.0794458880978401E-2</c:v>
                </c:pt>
                <c:pt idx="3">
                  <c:v>2.0778973990249399E-2</c:v>
                </c:pt>
                <c:pt idx="4">
                  <c:v>1.08809313954129E-2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96-437A-84A6-87E8F01CE2B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CCDFFF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Norge</c:v>
                </c:pt>
                <c:pt idx="1">
                  <c:v>Sverige</c:v>
                </c:pt>
                <c:pt idx="2">
                  <c:v>Annet land i Europa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0.80167466602022597</c:v>
                </c:pt>
                <c:pt idx="1">
                  <c:v>9.2545109640755199E-2</c:v>
                </c:pt>
                <c:pt idx="2">
                  <c:v>0.13112513193544101</c:v>
                </c:pt>
                <c:pt idx="3">
                  <c:v>2.51890191422042E-2</c:v>
                </c:pt>
                <c:pt idx="4">
                  <c:v>6.0763185859085004E-3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F-400D-B518-B8AC8706C6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2"/>
        <c:axId val="503943600"/>
        <c:axId val="503943992"/>
        <c:extLst/>
      </c:barChart>
      <c:catAx>
        <c:axId val="50394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3992"/>
        <c:crosses val="autoZero"/>
        <c:auto val="1"/>
        <c:lblAlgn val="ctr"/>
        <c:lblOffset val="100"/>
        <c:noMultiLvlLbl val="0"/>
      </c:catAx>
      <c:valAx>
        <c:axId val="503943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0394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08134306079038"/>
          <c:y val="0.42677450061311484"/>
          <c:w val="0.53652318563852508"/>
          <c:h val="3.9596798396104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1717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b="1" dirty="0">
                <a:solidFill>
                  <a:schemeClr val="tx1"/>
                </a:solidFill>
              </a:rPr>
              <a:t>Hvilke ferieformene beskriver best påskeferien du planlegger i Norge?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6260058501189965"/>
          <c:y val="9.1941469130980044E-2"/>
          <c:w val="0.71588686895440867"/>
          <c:h val="0.4627183514593312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Være på hytta</c:v>
                </c:pt>
              </c:strCache>
            </c:strRef>
          </c:tx>
          <c:spPr>
            <a:ln w="19050" cap="rnd" cmpd="sng" algn="ctr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5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E11B-4DDF-A4E1-A8A3E4458C53}"/>
              </c:ext>
            </c:extLst>
          </c:dPt>
          <c:dPt>
            <c:idx val="6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E11B-4DDF-A4E1-A8A3E4458C53}"/>
              </c:ext>
            </c:extLst>
          </c:dPt>
          <c:dPt>
            <c:idx val="8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E11B-4DDF-A4E1-A8A3E4458C53}"/>
              </c:ext>
            </c:extLst>
          </c:dPt>
          <c:dPt>
            <c:idx val="9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E11B-4DDF-A4E1-A8A3E4458C53}"/>
              </c:ext>
            </c:extLst>
          </c:dPt>
          <c:dPt>
            <c:idx val="11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E11B-4DDF-A4E1-A8A3E4458C53}"/>
              </c:ext>
            </c:extLst>
          </c:dPt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0.6</c:v>
                </c:pt>
                <c:pt idx="1">
                  <c:v>0.64</c:v>
                </c:pt>
                <c:pt idx="2">
                  <c:v>0.62717907108259097</c:v>
                </c:pt>
                <c:pt idx="3">
                  <c:v>0.66</c:v>
                </c:pt>
                <c:pt idx="4">
                  <c:v>0.6</c:v>
                </c:pt>
                <c:pt idx="5">
                  <c:v>0.63</c:v>
                </c:pt>
                <c:pt idx="6">
                  <c:v>0.65</c:v>
                </c:pt>
                <c:pt idx="7">
                  <c:v>0.61553544088193801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E11B-4DDF-A4E1-A8A3E4458C5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Besøke venner og familie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0.3</c:v>
                </c:pt>
                <c:pt idx="1">
                  <c:v>0.38</c:v>
                </c:pt>
                <c:pt idx="2">
                  <c:v>0.34604509355560503</c:v>
                </c:pt>
                <c:pt idx="3">
                  <c:v>0.31</c:v>
                </c:pt>
                <c:pt idx="4">
                  <c:v>0.34</c:v>
                </c:pt>
                <c:pt idx="5">
                  <c:v>0.39</c:v>
                </c:pt>
                <c:pt idx="6">
                  <c:v>0.37</c:v>
                </c:pt>
                <c:pt idx="7">
                  <c:v>0.359359373413008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11B-4DDF-A4E1-A8A3E4458C5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Friluftsaktiviteter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0.34</c:v>
                </c:pt>
                <c:pt idx="1">
                  <c:v>0.39</c:v>
                </c:pt>
                <c:pt idx="2">
                  <c:v>0.329423913845246</c:v>
                </c:pt>
                <c:pt idx="3">
                  <c:v>0.24</c:v>
                </c:pt>
                <c:pt idx="4">
                  <c:v>0.3</c:v>
                </c:pt>
                <c:pt idx="5">
                  <c:v>0.3</c:v>
                </c:pt>
                <c:pt idx="6">
                  <c:v>0.31</c:v>
                </c:pt>
                <c:pt idx="7">
                  <c:v>0.29012564308854799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11B-4DDF-A4E1-A8A3E4458C5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Skiaktiviteter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0.37</c:v>
                </c:pt>
                <c:pt idx="1">
                  <c:v>0.44</c:v>
                </c:pt>
                <c:pt idx="2">
                  <c:v>0.32406382926409499</c:v>
                </c:pt>
                <c:pt idx="3">
                  <c:v>0.37</c:v>
                </c:pt>
                <c:pt idx="4">
                  <c:v>0.3</c:v>
                </c:pt>
                <c:pt idx="5">
                  <c:v>0.26</c:v>
                </c:pt>
                <c:pt idx="6">
                  <c:v>0.32</c:v>
                </c:pt>
                <c:pt idx="7">
                  <c:v>0.190665158494256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11B-4DDF-A4E1-A8A3E4458C5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Mat- og vinopplevelser</c:v>
                </c:pt>
              </c:strCache>
            </c:strRef>
          </c:tx>
          <c:spPr>
            <a:ln w="19050" cap="rnd" cmpd="sng" algn="ctr">
              <a:solidFill>
                <a:schemeClr val="accent4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0.12</c:v>
                </c:pt>
                <c:pt idx="1">
                  <c:v>0.12</c:v>
                </c:pt>
                <c:pt idx="2">
                  <c:v>3.6389565046347501E-2</c:v>
                </c:pt>
                <c:pt idx="3">
                  <c:v>0.06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6.1809656481598002E-2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1B-4DDF-A4E1-A8A3E4458C5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Storby</c:v>
                </c:pt>
              </c:strCache>
            </c:strRef>
          </c:tx>
          <c:spPr>
            <a:ln w="19050" cap="rnd" cmpd="sng" algn="ctr">
              <a:solidFill>
                <a:schemeClr val="accent6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FB6-469A-B7F6-B287D225213D}"/>
              </c:ext>
            </c:extLst>
          </c:dPt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0.04</c:v>
                </c:pt>
                <c:pt idx="1">
                  <c:v>0.05</c:v>
                </c:pt>
                <c:pt idx="2">
                  <c:v>3.6242039782646097E-2</c:v>
                </c:pt>
                <c:pt idx="3">
                  <c:v>0.01</c:v>
                </c:pt>
                <c:pt idx="4">
                  <c:v>0.03</c:v>
                </c:pt>
                <c:pt idx="5">
                  <c:v>0.04</c:v>
                </c:pt>
                <c:pt idx="6">
                  <c:v>0.06</c:v>
                </c:pt>
                <c:pt idx="7">
                  <c:v>4.71193191416154E-2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A9-40BC-8D6D-9379758909F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Være på camping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Sheet1!$B$8:$I$8</c:f>
              <c:numCache>
                <c:formatCode>0%</c:formatCode>
                <c:ptCount val="8"/>
                <c:pt idx="0">
                  <c:v>0.03</c:v>
                </c:pt>
                <c:pt idx="1">
                  <c:v>0.04</c:v>
                </c:pt>
                <c:pt idx="2">
                  <c:v>3.1865456959504296E-2</c:v>
                </c:pt>
                <c:pt idx="3">
                  <c:v>0.04</c:v>
                </c:pt>
                <c:pt idx="4">
                  <c:v>0.04</c:v>
                </c:pt>
                <c:pt idx="5">
                  <c:v>0.03</c:v>
                </c:pt>
                <c:pt idx="6">
                  <c:v>0.04</c:v>
                </c:pt>
                <c:pt idx="7">
                  <c:v>4.0091753013442401E-2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A9-40BC-8D6D-9379758909F4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Kulturopplevelser</c:v>
                </c:pt>
              </c:strCache>
            </c:strRef>
          </c:tx>
          <c:spPr>
            <a:ln w="19050" cap="rnd" cmpd="sng" algn="ctr">
              <a:solidFill>
                <a:schemeClr val="bg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FB6-469A-B7F6-B287D225213D}"/>
              </c:ext>
            </c:extLst>
          </c:dPt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Sheet1!$B$9:$I$9</c:f>
              <c:numCache>
                <c:formatCode>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2.3456516928524001E-2</c:v>
                </c:pt>
                <c:pt idx="3">
                  <c:v>0.01</c:v>
                </c:pt>
                <c:pt idx="4">
                  <c:v>0.03</c:v>
                </c:pt>
                <c:pt idx="5">
                  <c:v>0.03</c:v>
                </c:pt>
                <c:pt idx="6">
                  <c:v>7.0000000000000007E-2</c:v>
                </c:pt>
                <c:pt idx="7">
                  <c:v>4.5716750611541901E-2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A9-40BC-8D6D-9379758909F4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SPA, helse og velvære</c:v>
                </c:pt>
              </c:strCache>
            </c:strRef>
          </c:tx>
          <c:spPr>
            <a:ln w="19050" cap="rnd" cmpd="sng" algn="ctr">
              <a:solidFill>
                <a:schemeClr val="accent6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CFB6-469A-B7F6-B287D225213D}"/>
              </c:ext>
            </c:extLst>
          </c:dPt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Sheet1!$B$10:$I$10</c:f>
              <c:numCache>
                <c:formatCode>0%</c:formatCode>
                <c:ptCount val="8"/>
                <c:pt idx="0">
                  <c:v>0.01</c:v>
                </c:pt>
                <c:pt idx="1">
                  <c:v>0.03</c:v>
                </c:pt>
                <c:pt idx="2">
                  <c:v>1.0154655651447001E-2</c:v>
                </c:pt>
                <c:pt idx="3">
                  <c:v>0</c:v>
                </c:pt>
                <c:pt idx="4">
                  <c:v>0</c:v>
                </c:pt>
                <c:pt idx="5">
                  <c:v>0.02</c:v>
                </c:pt>
                <c:pt idx="6">
                  <c:v>0.03</c:v>
                </c:pt>
                <c:pt idx="7">
                  <c:v>2.3353807816396399E-2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A9-40BC-8D6D-9379758909F4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Annet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Sheet1!$B$11:$I$11</c:f>
              <c:numCache>
                <c:formatCode>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1.5096751985444199E-2</c:v>
                </c:pt>
                <c:pt idx="3">
                  <c:v>0.03</c:v>
                </c:pt>
                <c:pt idx="4">
                  <c:v>0.02</c:v>
                </c:pt>
                <c:pt idx="5">
                  <c:v>0.01</c:v>
                </c:pt>
                <c:pt idx="6">
                  <c:v>0.03</c:v>
                </c:pt>
                <c:pt idx="7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A9-40BC-8D6D-937975890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49088"/>
        <c:axId val="503949480"/>
        <c:extLst/>
      </c:lineChart>
      <c:catAx>
        <c:axId val="5039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9480"/>
        <c:crosses val="autoZero"/>
        <c:auto val="1"/>
        <c:lblAlgn val="ctr"/>
        <c:lblOffset val="100"/>
        <c:noMultiLvlLbl val="0"/>
      </c:catAx>
      <c:valAx>
        <c:axId val="5039494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949088"/>
        <c:crosses val="autoZero"/>
        <c:crossBetween val="between"/>
      </c:valAx>
      <c:dTable>
        <c:showHorzBorder val="0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8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4834-5CDF-37D1-039B-F8D0CE94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1E5B2-6C02-2FDC-5CEF-6A8B3AAA2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E5F3F-88E7-41FA-C9F4-4173314A5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ser dere oversikten over hvem som bruker hjem.no – men vær obs på at vi her jobber med en liten base og vi må beregne noe større feilmarginer. 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Samsvarer dette med de dere prøver å nå?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E42F1-C3ED-EFAF-DBD1-93A078E71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5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ser dere oversikten over hvem som bruker hjem.no – men vær obs på at vi her jobber med en liten base og vi må beregne noe større feilmarginer. 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Samsvarer dette med de dere prøver å nå?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6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04A2-B97E-42F2-BA25-12056EB85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F09C07-CF8C-838A-A4ED-FCFA36957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E12CA-BD6B-9E8C-36E3-F7E75595F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CA1B2-B49B-BE84-8632-CF5FBBEF1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6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6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3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5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C51B2C-A001-27DE-ABA0-3328CCE12A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Kick">
            <a:extLst>
              <a:ext uri="{FF2B5EF4-FFF2-40B4-BE49-F238E27FC236}">
                <a16:creationId xmlns:a16="http://schemas.microsoft.com/office/drawing/2014/main" id="{4E5D019C-AA62-A8CE-6450-8FB165C5A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0" y="0"/>
            <a:ext cx="3881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413DB59D-2F78-ADDF-7991-8E63A4119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9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mall kick">
            <a:extLst>
              <a:ext uri="{FF2B5EF4-FFF2-40B4-BE49-F238E27FC236}">
                <a16:creationId xmlns:a16="http://schemas.microsoft.com/office/drawing/2014/main" id="{E00906A3-9F5D-49B3-C2E5-BA11DE9FA9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B6564A35-867D-4FB8-BD9A-08422621EC4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 cap="flat">
                <a:solidFill>
                  <a:srgbClr val="FFFFFF"/>
                </a:solidFill>
                <a:prstDash val="solid"/>
                <a:miter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98D38C-19CE-492C-37A7-D253A969A37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25419" y="6145968"/>
            <a:ext cx="1616460" cy="439255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1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9172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5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92BB-BFD6-2927-3A21-3EBB7D24B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Kick">
            <a:extLst>
              <a:ext uri="{FF2B5EF4-FFF2-40B4-BE49-F238E27FC236}">
                <a16:creationId xmlns:a16="http://schemas.microsoft.com/office/drawing/2014/main" id="{D6E4C6C4-422B-CEDC-43DB-1AFEEB8913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0" y="0"/>
            <a:ext cx="3881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61544F70-E3D0-9F87-1D9D-CDA395FD9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8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mall kick">
            <a:extLst>
              <a:ext uri="{FF2B5EF4-FFF2-40B4-BE49-F238E27FC236}">
                <a16:creationId xmlns:a16="http://schemas.microsoft.com/office/drawing/2014/main" id="{810F81F1-9895-E713-097A-193D916A5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11" name="Kantar Logo">
            <a:extLst>
              <a:ext uri="{FF2B5EF4-FFF2-40B4-BE49-F238E27FC236}">
                <a16:creationId xmlns:a16="http://schemas.microsoft.com/office/drawing/2014/main" id="{01EE2173-34DD-4E4A-828D-CFC09D3A11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26" r:id="rId23"/>
    <p:sldLayoutId id="2147483828" r:id="rId24"/>
    <p:sldLayoutId id="214748382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.xml"/><Relationship Id="rId7" Type="http://schemas.openxmlformats.org/officeDocument/2006/relationships/image" Target="../media/image18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saglien@kantar.com" TargetMode="External"/><Relationship Id="rId2" Type="http://schemas.openxmlformats.org/officeDocument/2006/relationships/hyperlink" Target="mailto:amund.brathen@kantar.com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B7A8BD-4D5F-36AD-E9F4-D1FB650900B3}"/>
              </a:ext>
            </a:extLst>
          </p:cNvPr>
          <p:cNvSpPr/>
          <p:nvPr>
            <p:custDataLst>
              <p:tags r:id="rId1"/>
            </p:custDataLst>
          </p:nvPr>
        </p:nvSpPr>
        <p:spPr bwMode="ltGray">
          <a:xfrm rot="10800000">
            <a:off x="0" y="0"/>
            <a:ext cx="12192000" cy="6857999"/>
          </a:xfrm>
          <a:prstGeom prst="rect">
            <a:avLst/>
          </a:prstGeom>
          <a:solidFill>
            <a:srgbClr val="FFFFFF">
              <a:alpha val="211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err="1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D60B98C-3081-72C4-5107-F102032B6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3894364" cy="685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39973D5-E00A-812C-21FB-5772A0CE87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 cap="flat">
                <a:solidFill>
                  <a:srgbClr val="FFFFFF"/>
                </a:solidFill>
                <a:prstDash val="solid"/>
                <a:miter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85A7D-9FA2-BADE-205C-4FB33BCC86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225419" y="6145968"/>
            <a:ext cx="1616460" cy="439255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17469E0-AD1E-830F-6B6C-86380514D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282116"/>
            <a:ext cx="5507400" cy="1976400"/>
          </a:xfrm>
        </p:spPr>
        <p:txBody>
          <a:bodyPr/>
          <a:lstStyle/>
          <a:p>
            <a:r>
              <a:rPr lang="nb-NO" sz="3600" b="1" dirty="0"/>
              <a:t>Ferieplaner påsken 2025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8D55753-87C3-7472-A8F3-B5EE404E6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01" y="3270316"/>
            <a:ext cx="3520800" cy="1022400"/>
          </a:xfrm>
        </p:spPr>
        <p:txBody>
          <a:bodyPr/>
          <a:lstStyle/>
          <a:p>
            <a:r>
              <a:rPr lang="nb-NO" sz="2400" dirty="0"/>
              <a:t>NHO Reiseliv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BC8513-4B33-2BC6-80DF-B16E2468D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564" y="5142568"/>
            <a:ext cx="3521075" cy="1022350"/>
          </a:xfrm>
        </p:spPr>
        <p:txBody>
          <a:bodyPr/>
          <a:lstStyle/>
          <a:p>
            <a:r>
              <a:rPr lang="nb-NO" dirty="0"/>
              <a:t>Amund Bråthen </a:t>
            </a:r>
          </a:p>
          <a:p>
            <a:r>
              <a:rPr lang="nb-NO" dirty="0"/>
              <a:t>Mars 2025</a:t>
            </a:r>
          </a:p>
        </p:txBody>
      </p:sp>
    </p:spTree>
    <p:extLst>
      <p:ext uri="{BB962C8B-B14F-4D97-AF65-F5344CB8AC3E}">
        <p14:creationId xmlns:p14="http://schemas.microsoft.com/office/powerpoint/2010/main" val="8232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86" y="427592"/>
            <a:ext cx="11551585" cy="404119"/>
          </a:xfrm>
        </p:spPr>
        <p:txBody>
          <a:bodyPr/>
          <a:lstStyle/>
          <a:p>
            <a:r>
              <a:rPr lang="nb-NO" sz="2000" dirty="0"/>
              <a:t>Med familie/venner og på hytta er det flest planlegger å gjøre i påsken 2025. Og færre enn tidligere planlegger å gå på ski, kun 19 % sier de skal dette i påsken. </a:t>
            </a:r>
            <a:endParaRPr lang="nb-NO" sz="1600" b="0" dirty="0"/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46709705"/>
              </p:ext>
            </p:extLst>
          </p:nvPr>
        </p:nvGraphicFramePr>
        <p:xfrm>
          <a:off x="3857625" y="1281506"/>
          <a:ext cx="8125443" cy="530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ontent Placeholder 9"/>
          <p:cNvSpPr>
            <a:spLocks noGrp="1"/>
          </p:cNvSpPr>
          <p:nvPr>
            <p:ph idx="1"/>
          </p:nvPr>
        </p:nvSpPr>
        <p:spPr>
          <a:xfrm>
            <a:off x="394289" y="1626919"/>
            <a:ext cx="3463336" cy="3949575"/>
          </a:xfrm>
          <a:noFill/>
        </p:spPr>
        <p:txBody>
          <a:bodyPr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En betydelig andel, </a:t>
            </a:r>
            <a:r>
              <a:rPr lang="nb-NO" sz="1200" b="1" dirty="0"/>
              <a:t>62 %, sier de skal tilbringe påsken på hytta</a:t>
            </a:r>
            <a:r>
              <a:rPr lang="nb-NO" sz="1200" dirty="0"/>
              <a:t>. Dette viser at hyttelivet fortsatt er en populær måte å tilbringe ferien på. I tillegg planlegger 36 % å besøke familie og venner.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Det er færre enn tidligere som planlegger å gå på ski; kun </a:t>
            </a:r>
            <a:r>
              <a:rPr lang="nb-NO" sz="1200" b="1" dirty="0"/>
              <a:t>19 % sier de skal gå på ski i påsken</a:t>
            </a:r>
            <a:r>
              <a:rPr lang="nb-NO" sz="1200" dirty="0"/>
              <a:t>. En mulig forklaring på denne nedgangen kan være at påsken i 2025 faller sent i april.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Kun </a:t>
            </a:r>
            <a:r>
              <a:rPr lang="nb-NO" sz="1200" b="1" dirty="0"/>
              <a:t>5 % planlegger å reise til en storby</a:t>
            </a:r>
            <a:r>
              <a:rPr lang="nb-NO" sz="1200" dirty="0"/>
              <a:t> i påsken, så storbyene bør ikke forvente stor turisme fra sine egne i påskeferien.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146656-D8A7-D96D-03E2-644F9F78C6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990CCD-7A81-FED7-B8DF-D4C9BE32F99A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BB4E217-8739-E559-7A67-D4B28C67004E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431 (de som sier de skal på påskeferie i Norge)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E6A59D3-6E53-7D2C-A62C-981349B0D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2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3683127"/>
              </p:ext>
            </p:extLst>
          </p:nvPr>
        </p:nvGraphicFramePr>
        <p:xfrm>
          <a:off x="5448300" y="1625600"/>
          <a:ext cx="6378574" cy="4342105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142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958">
                  <a:extLst>
                    <a:ext uri="{9D8B030D-6E8A-4147-A177-3AD203B41FA5}">
                      <a16:colId xmlns:a16="http://schemas.microsoft.com/office/drawing/2014/main" val="3026356792"/>
                    </a:ext>
                  </a:extLst>
                </a:gridCol>
              </a:tblGrid>
              <a:tr h="377656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nb-NO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Planer for påsken i ulike aldersgrupper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br>
                        <a:rPr lang="nb-N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Aktiviteter</a:t>
                      </a:r>
                    </a:p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30 år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  <a:latin typeface="+mn-lt"/>
                        </a:rPr>
                        <a:t>30-44 år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  <a:latin typeface="+mn-lt"/>
                        </a:rPr>
                        <a:t>45- 59 år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60+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Være på hytte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Besøke venner og familie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Friluftsaktiviteter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Skiaktivieter</a:t>
                      </a:r>
                      <a:endParaRPr lang="nb-NO" sz="900" b="0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Mat- og vinopplevelser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71073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Storbyferie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Kulturopplevelser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4644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Være på camping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407164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Spa, helse og velvære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85995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Besøke fornøyelsesparker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3729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Hyttetur er den mest planlagte aktiviteten, mens de under 44 år har flere planer om å være sosiale og delta i friluftsaktiviteter. Flere av de under 30 år planlegger også for spa. 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59995" y="1739900"/>
            <a:ext cx="4504106" cy="4059632"/>
          </a:xfrm>
          <a:solidFill>
            <a:schemeClr val="bg1"/>
          </a:solidFill>
        </p:spPr>
        <p:txBody>
          <a:bodyPr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1" dirty="0"/>
              <a:t>Å være på hytta </a:t>
            </a:r>
            <a:r>
              <a:rPr lang="nb-NO" sz="1200" dirty="0"/>
              <a:t>er den mest populære aktiviteten totalt sett, med 62 % av respondentene som planlegger dette. Denne aktiviteten er også den mest populære i alle aldersgrupper, </a:t>
            </a:r>
            <a:r>
              <a:rPr lang="nb-NO" sz="1200" b="1" dirty="0"/>
              <a:t>spesielt blant de over 60 år, hvor 68 % planlegger å være på hytta.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Besøke venner og familie er en aktivitet etter hytta som flere planlegger, hele 36 %, og det er spesielt de </a:t>
            </a:r>
            <a:r>
              <a:rPr lang="nb-NO" sz="1200" b="1" dirty="0"/>
              <a:t>under 44 år som tenker seg å være sosiale med andre</a:t>
            </a:r>
            <a:r>
              <a:rPr lang="nb-NO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Friluftsaktiviteter er det 29% som planlegger, aktiviteten med størst popularitet i aldersgruppen 30-44 år (37 %) og de mellom 45-59 år (30 %). De over 60 år planlegger dette i mindre grad.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En annen interessant aktivitet er spa, helse og velvære. Totalt sett er det kun 2 % som planlegger dette, men blant de under 30 år er det hele 12 % som planlegger for litt ekstra luksus i påsken.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2F4042-13F5-C0A1-E56B-CF68B3FD90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635736F-5844-5D7A-37AC-E7A1CC2C8B93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9F5168A-6317-3E4E-4EDE-C2C2F57D5388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431 (de som sier de skal på påskeferie i Norge)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DB041FC-2C60-4BE9-FFB9-F08A636DE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4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26484076"/>
              </p:ext>
            </p:extLst>
          </p:nvPr>
        </p:nvGraphicFramePr>
        <p:xfrm>
          <a:off x="4279900" y="1621922"/>
          <a:ext cx="7546974" cy="4326742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1282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389">
                  <a:extLst>
                    <a:ext uri="{9D8B030D-6E8A-4147-A177-3AD203B41FA5}">
                      <a16:colId xmlns:a16="http://schemas.microsoft.com/office/drawing/2014/main" val="3026356792"/>
                    </a:ext>
                  </a:extLst>
                </a:gridCol>
                <a:gridCol w="948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857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2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Planer for påsken i ulike deler av Norge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B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Aktivitet </a:t>
                      </a:r>
                    </a:p>
                    <a:p>
                      <a:pPr marL="0" algn="ctr" defTabSz="914400" rtl="0" eaLnBrk="1" fontAlgn="ctr" latinLnBrk="0" hangingPunct="1"/>
                      <a:endParaRPr lang="nb-NO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Total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Oslo og omegn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Indre </a:t>
                      </a:r>
                      <a:r>
                        <a:rPr lang="nb-NO" sz="1100" b="1" u="none" strike="noStrike" dirty="0" err="1">
                          <a:effectLst/>
                        </a:rPr>
                        <a:t>Østland</a:t>
                      </a:r>
                      <a:r>
                        <a:rPr lang="nb-NO" sz="1100" b="1" u="none" strike="noStrike" dirty="0">
                          <a:effectLst/>
                        </a:rPr>
                        <a:t> / Østfold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Sørkysten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Vestlandet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Trøndelag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Nord-Norge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Være på hytte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49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Besøke venner og familie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80739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Friluftsaktiviteter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2217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Skiaktivieter</a:t>
                      </a:r>
                      <a:endParaRPr lang="nb-NO" sz="900" b="0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50528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Mat- og vinopplevelser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98826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Storbyferie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80135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Kulturopplevelser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Være på camping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71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Spa, helse og velvære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71073"/>
                  </a:ext>
                </a:extLst>
              </a:tr>
              <a:tr h="408949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900" b="0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Besøke fornøyelsesparker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Jevnt</a:t>
            </a:r>
            <a:r>
              <a:rPr lang="en-US" sz="2000" dirty="0"/>
              <a:t> over </a:t>
            </a:r>
            <a:r>
              <a:rPr lang="en-US" sz="2000" dirty="0" err="1"/>
              <a:t>halvparten</a:t>
            </a:r>
            <a:r>
              <a:rPr lang="en-US" sz="2000" dirty="0"/>
              <a:t> </a:t>
            </a:r>
            <a:r>
              <a:rPr lang="en-US" sz="2000" dirty="0" err="1"/>
              <a:t>planlegger</a:t>
            </a:r>
            <a:r>
              <a:rPr lang="en-US" sz="2000" dirty="0"/>
              <a:t> </a:t>
            </a:r>
            <a:r>
              <a:rPr lang="en-US" sz="2000" dirty="0" err="1"/>
              <a:t>hyttetur</a:t>
            </a:r>
            <a:r>
              <a:rPr lang="en-US" sz="2000" dirty="0"/>
              <a:t> i </a:t>
            </a:r>
            <a:r>
              <a:rPr lang="en-US" sz="2000" dirty="0" err="1"/>
              <a:t>påsken</a:t>
            </a:r>
            <a:r>
              <a:rPr lang="en-US" sz="2000" dirty="0"/>
              <a:t>, </a:t>
            </a:r>
            <a:r>
              <a:rPr lang="en-US" sz="2000" dirty="0" err="1"/>
              <a:t>spesielt</a:t>
            </a:r>
            <a:r>
              <a:rPr lang="en-US" sz="2000" dirty="0"/>
              <a:t> i </a:t>
            </a:r>
            <a:r>
              <a:rPr lang="en-US" sz="2000" dirty="0" err="1"/>
              <a:t>Trøndelag</a:t>
            </a:r>
            <a:r>
              <a:rPr lang="en-US" sz="2000" dirty="0"/>
              <a:t>, Nord-Norge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Sørkysten</a:t>
            </a:r>
            <a:r>
              <a:rPr lang="en-US" sz="2000" dirty="0"/>
              <a:t>, </a:t>
            </a:r>
            <a:r>
              <a:rPr lang="en-US" sz="2000" dirty="0" err="1"/>
              <a:t>mens</a:t>
            </a:r>
            <a:r>
              <a:rPr lang="en-US" sz="2000" dirty="0"/>
              <a:t> </a:t>
            </a:r>
            <a:r>
              <a:rPr lang="en-US" sz="2000" dirty="0" err="1"/>
              <a:t>fritidsaktiviteter</a:t>
            </a:r>
            <a:r>
              <a:rPr lang="en-US" sz="2000" dirty="0"/>
              <a:t> er </a:t>
            </a:r>
            <a:r>
              <a:rPr lang="en-US" sz="2000" dirty="0" err="1"/>
              <a:t>mindre</a:t>
            </a:r>
            <a:r>
              <a:rPr lang="en-US" sz="2000" dirty="0"/>
              <a:t> </a:t>
            </a:r>
            <a:r>
              <a:rPr lang="en-US" sz="2000" dirty="0" err="1"/>
              <a:t>populært</a:t>
            </a:r>
            <a:r>
              <a:rPr lang="en-US" sz="2000" dirty="0"/>
              <a:t> i Indre </a:t>
            </a:r>
            <a:r>
              <a:rPr lang="en-US" sz="2000" dirty="0" err="1"/>
              <a:t>Østland</a:t>
            </a:r>
            <a:r>
              <a:rPr lang="en-US" sz="2000" dirty="0"/>
              <a:t>. 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59999" y="1621922"/>
            <a:ext cx="3414560" cy="4104739"/>
          </a:xfrm>
          <a:solidFill>
            <a:schemeClr val="bg1"/>
          </a:solidFill>
        </p:spPr>
        <p:txBody>
          <a:bodyPr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Spesielt folk i </a:t>
            </a:r>
            <a:r>
              <a:rPr lang="nb-NO" sz="1200" b="1" dirty="0"/>
              <a:t>Trøndelag og på Sørkysten planlegger å reise på hytta i påsken</a:t>
            </a:r>
            <a:r>
              <a:rPr lang="nb-NO" sz="1200" dirty="0"/>
              <a:t>. Hytteturer er den mest populære aktiviteten over hele landet.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Når det gjelder å besøke venner og familie, er dette mest vanlig i Trøndelag og Indre </a:t>
            </a:r>
            <a:r>
              <a:rPr lang="nb-NO" sz="1200" dirty="0" err="1"/>
              <a:t>Østland</a:t>
            </a:r>
            <a:r>
              <a:rPr lang="nb-NO" sz="1200" dirty="0"/>
              <a:t> / Østfold. </a:t>
            </a:r>
            <a:r>
              <a:rPr lang="nb-NO" sz="1200" b="1" dirty="0"/>
              <a:t>Oslo og omegn er den regionen som i minst grad planlegger å være sosiale i påsken</a:t>
            </a:r>
            <a:r>
              <a:rPr lang="nb-NO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1" dirty="0"/>
              <a:t>Friluftsaktiviteter er det over 1 av 3 på Sørkysten og Vestlandet som skal delta </a:t>
            </a:r>
            <a:r>
              <a:rPr lang="nb-NO" sz="1200" dirty="0"/>
              <a:t>i, mens folk i Indre </a:t>
            </a:r>
            <a:r>
              <a:rPr lang="nb-NO" sz="1200" dirty="0" err="1"/>
              <a:t>Østland</a:t>
            </a:r>
            <a:r>
              <a:rPr lang="nb-NO" sz="1200" dirty="0"/>
              <a:t> / Østfold er de som i minst grad planlegger for en aktiv påske.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Camping er det en del flere i Vestlandet som skal, hele 13 %, sammenlignet med totalen på 4%. Vestlandet og Trøndelag er også mer åpne for mat- og vinopplevelser.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A285FF-4BC0-885E-FA5F-61DD6AAAAD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303674D-15FD-B5CD-250F-0AE02DE54B8C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F214024-EEED-2308-3767-C6EFCAB7B6B7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431 (de som sier de skal på påskeferie i Norge)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507F4B6-C3FE-5F7D-41FC-54041CFFD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4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Privat hytte og hos venner/familie er det flest planlegger for. Hotellovernatting synker med 4 prosent. </a:t>
            </a:r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27081710"/>
              </p:ext>
            </p:extLst>
          </p:nvPr>
        </p:nvGraphicFramePr>
        <p:xfrm>
          <a:off x="3390901" y="906958"/>
          <a:ext cx="8562974" cy="514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ontent Placeholder 9"/>
          <p:cNvSpPr>
            <a:spLocks noGrp="1"/>
          </p:cNvSpPr>
          <p:nvPr>
            <p:ph idx="1"/>
          </p:nvPr>
        </p:nvSpPr>
        <p:spPr>
          <a:xfrm>
            <a:off x="359998" y="1812201"/>
            <a:ext cx="3945300" cy="1616799"/>
          </a:xfrm>
          <a:noFill/>
        </p:spPr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De fleste planlegger å bo på privat hytte eller hos venner og familie. Kun 4% planlegger å leie, men dette har holdt seg relativt stabilt gjennom årene.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Det er få store endringer fra 2024 til 2025 når det gjelder planlagte bo-løsninger.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Antallet som planlegger hotellovernatting har gått ned med 4%, mens flere planlegger å bo hos venner og familie, opp 3 prosentpoeng etter en nedgang i fjor.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027C35F-E726-50E4-364E-A1C27D3E51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974B1CB-77A6-DCD7-ECB4-ADD370A609E8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6E25C20-D561-703E-86E1-A8FE0DA3E615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431 (de som sier de skal på påskeferie i Norge)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BB86358-A9C4-D8F1-6C85-71FD3BAE5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E77DB-59F5-9EAF-9137-0AC48EC9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486D09FC-45D6-03BD-277F-6D906A552257}"/>
              </a:ext>
            </a:extLst>
          </p:cNvPr>
          <p:cNvSpPr/>
          <p:nvPr/>
        </p:nvSpPr>
        <p:spPr bwMode="ltGray">
          <a:xfrm>
            <a:off x="5227783" y="1385716"/>
            <a:ext cx="6620890" cy="4619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FFA9E82-87FD-6921-7300-0A0F30254797}"/>
              </a:ext>
            </a:extLst>
          </p:cNvPr>
          <p:cNvSpPr/>
          <p:nvPr/>
        </p:nvSpPr>
        <p:spPr bwMode="ltGray">
          <a:xfrm>
            <a:off x="359999" y="4138870"/>
            <a:ext cx="4739710" cy="1866109"/>
          </a:xfrm>
          <a:prstGeom prst="rect">
            <a:avLst/>
          </a:prstGeom>
          <a:solidFill>
            <a:srgbClr val="EFEFE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CF09DA-057E-99B2-6370-85A5C60C0275}"/>
              </a:ext>
            </a:extLst>
          </p:cNvPr>
          <p:cNvSpPr/>
          <p:nvPr/>
        </p:nvSpPr>
        <p:spPr bwMode="ltGray">
          <a:xfrm>
            <a:off x="343327" y="1385716"/>
            <a:ext cx="4756382" cy="2695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BB462-04BA-6FAC-ED7A-3CACE7AA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29463"/>
            <a:ext cx="11466875" cy="403200"/>
          </a:xfrm>
        </p:spPr>
        <p:txBody>
          <a:bodyPr/>
          <a:lstStyle/>
          <a:p>
            <a:r>
              <a:rPr lang="nb-NO" sz="2000" dirty="0"/>
              <a:t>Flere planlegger å spise ute i påskeferien, hele 52%, en økning på 5% fra 2024.</a:t>
            </a:r>
            <a:br>
              <a:rPr lang="nb-NO" sz="2000" dirty="0"/>
            </a:br>
            <a:endParaRPr lang="nb-NO" sz="2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1C409D6-805A-0939-0313-66F40A4A9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258666"/>
              </p:ext>
            </p:extLst>
          </p:nvPr>
        </p:nvGraphicFramePr>
        <p:xfrm>
          <a:off x="812800" y="1328109"/>
          <a:ext cx="4482521" cy="315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415BB83E-0AE7-8E58-F72A-3102DB156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81932"/>
              </p:ext>
            </p:extLst>
          </p:nvPr>
        </p:nvGraphicFramePr>
        <p:xfrm>
          <a:off x="5048843" y="1385716"/>
          <a:ext cx="6620890" cy="475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442D0906-BA79-E0F1-4104-2871FBCABE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616CED9B-3072-52D8-4C35-FEB6ED10DC08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68145D8-7B3C-E056-ADFE-17E11E978D1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80783025"/>
              </p:ext>
            </p:extLst>
          </p:nvPr>
        </p:nvGraphicFramePr>
        <p:xfrm>
          <a:off x="389117" y="4071124"/>
          <a:ext cx="4090081" cy="200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1355FF9E-495A-6796-8133-6BAA42A22392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431 (de som sier de skal på påskeferie i Norge)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26C336-3306-D806-BF45-C78E24D0B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3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D2711CFD-5109-FB25-DD9D-06867A2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sz="2000" dirty="0"/>
              <a:t>Folk i Oslo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omegn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Sørkysten</a:t>
            </a:r>
            <a:r>
              <a:rPr lang="en-US" sz="2000" dirty="0"/>
              <a:t> er de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planlegger</a:t>
            </a:r>
            <a:r>
              <a:rPr lang="en-US" sz="2000" dirty="0"/>
              <a:t> </a:t>
            </a:r>
            <a:r>
              <a:rPr lang="en-US" sz="2000" dirty="0" err="1"/>
              <a:t>mest</a:t>
            </a:r>
            <a:r>
              <a:rPr lang="en-US" sz="2000" dirty="0"/>
              <a:t> å </a:t>
            </a:r>
            <a:r>
              <a:rPr lang="en-US" sz="2000" dirty="0" err="1"/>
              <a:t>spise</a:t>
            </a:r>
            <a:r>
              <a:rPr lang="en-US" sz="2000" dirty="0"/>
              <a:t> </a:t>
            </a:r>
            <a:r>
              <a:rPr lang="en-US" sz="2000" dirty="0" err="1"/>
              <a:t>ute</a:t>
            </a:r>
            <a:r>
              <a:rPr lang="en-US" sz="2000" dirty="0"/>
              <a:t> i </a:t>
            </a:r>
            <a:r>
              <a:rPr lang="en-US" sz="2000" dirty="0" err="1"/>
              <a:t>påsken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76DBA-6EDB-A717-1BC7-8399839397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000" y="1711843"/>
            <a:ext cx="3095582" cy="282907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/>
              <a:t>Flest på Sørkysten sier helt sikkert at de skal ut å spise, men når man kombinerer "helt sikkert" og "sannsynligvis", er det i Oslo og omegn og på Sørkysten flest sier de skal ut å spise. Færrest i Trøndelag.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/>
              <a:t>Ser man på andre nedbrytninger ser man at de over 60 år planlegger i mindre grad å spise ute, men det er ellers lite forskjeller mellom aldersgruppene. </a:t>
            </a:r>
            <a:endParaRPr lang="nb-NO" dirty="0"/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2A05F596-4D63-216A-810F-6B835D536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367415"/>
              </p:ext>
            </p:extLst>
          </p:nvPr>
        </p:nvGraphicFramePr>
        <p:xfrm>
          <a:off x="4156481" y="1711843"/>
          <a:ext cx="7670393" cy="407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80A4369-68A5-443E-0F7A-9725177712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8728F5C-B2E4-78AF-E657-23A599E7FF74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3631E75-CA33-FC1A-A3BF-3F38678BD4BC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431 (de som sier de skal på påskeferie i Norge)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A7ACFBBA-BF34-60EE-931E-8C729F939116}"/>
              </a:ext>
            </a:extLst>
          </p:cNvPr>
          <p:cNvSpPr txBox="1"/>
          <p:nvPr/>
        </p:nvSpPr>
        <p:spPr>
          <a:xfrm>
            <a:off x="4499844" y="1434844"/>
            <a:ext cx="6842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Andel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planlegger</a:t>
            </a:r>
            <a:r>
              <a:rPr lang="en-US" sz="1200" baseline="0" dirty="0">
                <a:solidFill>
                  <a:schemeClr val="tx1"/>
                </a:solidFill>
              </a:rPr>
              <a:t> å </a:t>
            </a:r>
            <a:r>
              <a:rPr lang="en-US" sz="1200" baseline="0" dirty="0" err="1">
                <a:solidFill>
                  <a:schemeClr val="tx1"/>
                </a:solidFill>
              </a:rPr>
              <a:t>spise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ute</a:t>
            </a:r>
            <a:r>
              <a:rPr lang="en-US" sz="1200" baseline="0" dirty="0">
                <a:solidFill>
                  <a:schemeClr val="tx1"/>
                </a:solidFill>
              </a:rPr>
              <a:t> i </a:t>
            </a:r>
            <a:r>
              <a:rPr lang="en-US" sz="1200" baseline="0" dirty="0" err="1">
                <a:solidFill>
                  <a:schemeClr val="tx1"/>
                </a:solidFill>
              </a:rPr>
              <a:t>ulike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deler</a:t>
            </a:r>
            <a:r>
              <a:rPr lang="en-US" sz="1200" baseline="0" dirty="0">
                <a:solidFill>
                  <a:schemeClr val="tx1"/>
                </a:solidFill>
              </a:rPr>
              <a:t> av Norge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07EB19-1CB5-5363-F406-D7256773E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4A7A301-64F4-C800-1AAF-A2F02FD628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Om undersøkelsen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0CAA-2322-8913-86FB-83D39E14E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1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69D92-0C3A-9282-2228-300F198F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Prosjektbeskrivelse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9E4ED-CAFF-00E0-0780-FA5788EF218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b-NO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Konsulent</a:t>
            </a:r>
            <a:endParaRPr lang="nb-NO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15F74C-3A91-F087-9ECC-F0EE70CF7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20959"/>
              </p:ext>
            </p:extLst>
          </p:nvPr>
        </p:nvGraphicFramePr>
        <p:xfrm>
          <a:off x="359999" y="1710000"/>
          <a:ext cx="9225937" cy="414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97">
                  <a:extLst>
                    <a:ext uri="{9D8B030D-6E8A-4147-A177-3AD203B41FA5}">
                      <a16:colId xmlns:a16="http://schemas.microsoft.com/office/drawing/2014/main" val="2588810660"/>
                    </a:ext>
                  </a:extLst>
                </a:gridCol>
                <a:gridCol w="6364640">
                  <a:extLst>
                    <a:ext uri="{9D8B030D-6E8A-4147-A177-3AD203B41FA5}">
                      <a16:colId xmlns:a16="http://schemas.microsoft.com/office/drawing/2014/main" val="406169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9909"/>
                  </a:ext>
                </a:extLst>
              </a:tr>
              <a:tr h="433494">
                <a:tc>
                  <a:txBody>
                    <a:bodyPr/>
                    <a:lstStyle/>
                    <a:p>
                      <a:r>
                        <a:rPr lang="nb-NO" sz="1400" b="1" dirty="0"/>
                        <a:t>Prosjekttype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Syndikert undersøkelse på </a:t>
                      </a:r>
                      <a:r>
                        <a:rPr lang="nb-NO" sz="1400" dirty="0" err="1"/>
                        <a:t>GallupPanelet</a:t>
                      </a:r>
                      <a:r>
                        <a:rPr lang="nb-NO" sz="1400" dirty="0"/>
                        <a:t> sin panelbuss.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00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Formål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Kartlegge</a:t>
                      </a:r>
                      <a:r>
                        <a:rPr lang="nb-NO" sz="1400" baseline="0" dirty="0"/>
                        <a:t> befolkningens ferieplaner i Påsken 2025</a:t>
                      </a:r>
                      <a:endParaRPr lang="nb-NO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455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Datainnsamlingsmetode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Webintervjuer</a:t>
                      </a:r>
                      <a:endParaRPr lang="nb-NO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27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Antall intervjuer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1006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56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0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Datainnsamling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Uke 10 og 11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9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Målgruppe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Befolkningen, 18+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642458"/>
                  </a:ext>
                </a:extLst>
              </a:tr>
              <a:tr h="386093">
                <a:tc>
                  <a:txBody>
                    <a:bodyPr/>
                    <a:lstStyle/>
                    <a:p>
                      <a:r>
                        <a:rPr lang="nb-NO" sz="1400" b="1" dirty="0"/>
                        <a:t>Utvalg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Trukket landsrepresentativt fra </a:t>
                      </a:r>
                      <a:r>
                        <a:rPr lang="nb-NO" sz="1400" dirty="0" err="1"/>
                        <a:t>GallupPanelet</a:t>
                      </a:r>
                      <a:endParaRPr lang="nb-NO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10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Konsulenter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Amund</a:t>
                      </a:r>
                      <a:r>
                        <a:rPr lang="nb-NO" sz="1400" baseline="0" dirty="0"/>
                        <a:t> Bråthen, </a:t>
                      </a:r>
                      <a:r>
                        <a:rPr lang="nb-NO" sz="1400" baseline="0" dirty="0">
                          <a:hlinkClick r:id="rId2"/>
                        </a:rPr>
                        <a:t>amund.brathen@kantar.com</a:t>
                      </a:r>
                      <a:endParaRPr lang="nb-NO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aseline="0" dirty="0"/>
                        <a:t>Julie Saglien, </a:t>
                      </a:r>
                      <a:r>
                        <a:rPr lang="nb-NO" sz="1400" baseline="0" dirty="0">
                          <a:hlinkClick r:id="rId3"/>
                        </a:rPr>
                        <a:t>julie.saglien@kantar.com</a:t>
                      </a:r>
                      <a:endParaRPr lang="nb-NO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aseline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567059"/>
                  </a:ext>
                </a:extLst>
              </a:tr>
            </a:tbl>
          </a:graphicData>
        </a:graphic>
      </p:graphicFrame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9B5FA7-1FB9-0CBB-AD49-C77B4F064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8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 anchor="t">
            <a:normAutofit/>
          </a:bodyPr>
          <a:lstStyle/>
          <a:p>
            <a:r>
              <a:rPr lang="nb-NO" dirty="0"/>
              <a:t>Sammendrag – kartlegging av planer påsken 2025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CB17D36-324C-37CE-A22D-6AA57CFD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9999" y="1494313"/>
            <a:ext cx="5530431" cy="4066515"/>
          </a:xfrm>
        </p:spPr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Det er færre som kun drar på dagstur, og flere som planlegger påskeferie generelt. En økning på 5 prosentpoeng fra 2024 viser at flere skal reise på påskeferie i år.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De under 30 år planlegger i størst grad å dra på påskeferie, spesielt i den andre halvdelen av ferien. De over 60 år er de som i minst grad planlegger å reise i denne perioden1.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80 % sier de planlegger å ta årets påskeferie i Norge. Etter en liten oppgang i fjor, hvor flere planla å tilbringe påsken i et annet land i Europa, er denne trenden uendret i 2025.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Å være på hytta er det flest skal i påsken, etterfulgt av å være med familie/venner. Færre enn tidligere planlegger å gå på ski; kun 19 % sier de skal dette i påsken. Mulig forklaring på dette er nok at påsken kommer sent i år.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Kun 5 % planlegger å reise til en storby i påsken.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Flere planlegger å spise ute i påskeferien, hele 52%, en økning på 5% fra 2024.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329FF-5682-9CCD-324A-D29F16BBCA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F3A13EDC-F8B4-9EE5-627F-D4E3DBC39ECE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 descr="Et bilde som inneholder Storbyområde, Metropol, Høyblokk, konstruksjon&#10;&#10;KI-generert innhold kan være feil.">
            <a:extLst>
              <a:ext uri="{FF2B5EF4-FFF2-40B4-BE49-F238E27FC236}">
                <a16:creationId xmlns:a16="http://schemas.microsoft.com/office/drawing/2014/main" id="{D378F0A2-4EA7-4A5C-0CE4-CB43769C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18" r="19612"/>
          <a:stretch/>
        </p:blipFill>
        <p:spPr>
          <a:xfrm>
            <a:off x="7685917" y="3623992"/>
            <a:ext cx="2070478" cy="2164640"/>
          </a:xfrm>
          <a:prstGeom prst="rect">
            <a:avLst/>
          </a:prstGeom>
        </p:spPr>
      </p:pic>
      <p:pic>
        <p:nvPicPr>
          <p:cNvPr id="17" name="Bilde 16" descr="Et bilde som inneholder utendørs, himmel, sky, natur&#10;&#10;KI-generert innhold kan være feil.">
            <a:extLst>
              <a:ext uri="{FF2B5EF4-FFF2-40B4-BE49-F238E27FC236}">
                <a16:creationId xmlns:a16="http://schemas.microsoft.com/office/drawing/2014/main" id="{3130C5CF-DA9A-4A83-656F-FCA519850B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534" t="2198" r="20180" b="7010"/>
          <a:stretch/>
        </p:blipFill>
        <p:spPr>
          <a:xfrm>
            <a:off x="9756396" y="1500310"/>
            <a:ext cx="2070478" cy="2148982"/>
          </a:xfrm>
          <a:prstGeom prst="rect">
            <a:avLst/>
          </a:prstGeom>
        </p:spPr>
      </p:pic>
      <p:pic>
        <p:nvPicPr>
          <p:cNvPr id="10" name="Bilde 9" descr="Et bilde som inneholder utendørs, snø, natur, himmel&#10;&#10;KI-generert innhold kan være feil.">
            <a:extLst>
              <a:ext uri="{FF2B5EF4-FFF2-40B4-BE49-F238E27FC236}">
                <a16:creationId xmlns:a16="http://schemas.microsoft.com/office/drawing/2014/main" id="{25341238-5D47-067C-F81C-AAF4AE6B2D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819" t="6534" r="4654" b="557"/>
          <a:stretch/>
        </p:blipFill>
        <p:spPr>
          <a:xfrm>
            <a:off x="9756395" y="3651448"/>
            <a:ext cx="2070479" cy="2149668"/>
          </a:xfrm>
          <a:prstGeom prst="rect">
            <a:avLst/>
          </a:prstGeom>
        </p:spPr>
      </p:pic>
      <p:pic>
        <p:nvPicPr>
          <p:cNvPr id="23" name="Bilde 22" descr="Et bilde som inneholder hjerte, Valentinsdag, tegnefilm&#10;&#10;KI-generert innhold kan være feil.">
            <a:extLst>
              <a:ext uri="{FF2B5EF4-FFF2-40B4-BE49-F238E27FC236}">
                <a16:creationId xmlns:a16="http://schemas.microsoft.com/office/drawing/2014/main" id="{B1B66D7A-DB1F-AE31-9A25-17E41C112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963" b="82315" l="1875" r="19271">
                        <a14:foregroundMark x1="14688" y1="44907" x2="14688" y2="44907"/>
                        <a14:foregroundMark x1="15625" y1="42963" x2="15625" y2="42963"/>
                        <a14:foregroundMark x1="17448" y1="50926" x2="17656" y2="57130"/>
                        <a14:foregroundMark x1="17969" y1="56389" x2="18542" y2="56759"/>
                        <a14:foregroundMark x1="16875" y1="45370" x2="17292" y2="49352"/>
                        <a14:foregroundMark x1="14531" y1="44907" x2="16198" y2="45093"/>
                        <a14:foregroundMark x1="14427" y1="46111" x2="19583" y2="48611"/>
                        <a14:foregroundMark x1="19583" y1="48611" x2="19271" y2="55926"/>
                        <a14:foregroundMark x1="19271" y1="55926" x2="16250" y2="61759"/>
                        <a14:foregroundMark x1="16250" y1="61759" x2="16042" y2="61852"/>
                        <a14:foregroundMark x1="15990" y1="63889" x2="14583" y2="78333"/>
                        <a14:foregroundMark x1="14583" y1="78333" x2="10729" y2="82315"/>
                        <a14:foregroundMark x1="10729" y1="82315" x2="11198" y2="80000"/>
                      </a14:backgroundRemoval>
                    </a14:imgEffect>
                  </a14:imgLayer>
                </a14:imgProps>
              </a:ext>
            </a:extLst>
          </a:blip>
          <a:srcRect t="41086" r="80722" b="15334"/>
          <a:stretch/>
        </p:blipFill>
        <p:spPr>
          <a:xfrm flipH="1">
            <a:off x="7105762" y="4699192"/>
            <a:ext cx="1093195" cy="1390124"/>
          </a:xfrm>
          <a:prstGeom prst="rect">
            <a:avLst/>
          </a:prstGeom>
        </p:spPr>
      </p:pic>
      <p:pic>
        <p:nvPicPr>
          <p:cNvPr id="25" name="Bilde 24" descr="Et bilde som inneholder utendørs, snø, himmel, tre&#10;&#10;KI-generert innhold kan være feil.">
            <a:extLst>
              <a:ext uri="{FF2B5EF4-FFF2-40B4-BE49-F238E27FC236}">
                <a16:creationId xmlns:a16="http://schemas.microsoft.com/office/drawing/2014/main" id="{ECBEB503-1418-9770-3CD6-4ED4996C40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70" t="833" r="50000" b="32032"/>
          <a:stretch/>
        </p:blipFill>
        <p:spPr>
          <a:xfrm>
            <a:off x="7685918" y="1494313"/>
            <a:ext cx="2070478" cy="2149667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9B3135-1781-C098-3A80-E17A0A64A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E2095-4B8C-BD98-A375-DA4F0E2D6B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6" y="2553641"/>
            <a:ext cx="976312" cy="540000"/>
          </a:xfrm>
        </p:spPr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C91AF0-1013-45F6-67E9-38124A0836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1" y="3097509"/>
            <a:ext cx="5643927" cy="662981"/>
          </a:xfrm>
        </p:spPr>
        <p:txBody>
          <a:bodyPr/>
          <a:lstStyle/>
          <a:p>
            <a:r>
              <a:rPr lang="en-GB" sz="3600" dirty="0" err="1"/>
              <a:t>Ferieplaner</a:t>
            </a:r>
            <a:r>
              <a:rPr lang="en-GB" sz="3600" dirty="0"/>
              <a:t> </a:t>
            </a:r>
            <a:r>
              <a:rPr lang="en-GB" sz="3600" dirty="0" err="1"/>
              <a:t>påsken</a:t>
            </a:r>
            <a:r>
              <a:rPr lang="en-GB" sz="3600" dirty="0"/>
              <a:t>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2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1A105E7-B78D-A05B-EEDA-1536A86EDE2A}"/>
              </a:ext>
            </a:extLst>
          </p:cNvPr>
          <p:cNvSpPr/>
          <p:nvPr/>
        </p:nvSpPr>
        <p:spPr bwMode="ltGray">
          <a:xfrm>
            <a:off x="5227783" y="1385716"/>
            <a:ext cx="6620890" cy="4619263"/>
          </a:xfrm>
          <a:prstGeom prst="rect">
            <a:avLst/>
          </a:prstGeom>
          <a:solidFill>
            <a:srgbClr val="EFF5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3309C18-B282-5D66-AECE-85528B1199A2}"/>
              </a:ext>
            </a:extLst>
          </p:cNvPr>
          <p:cNvSpPr/>
          <p:nvPr/>
        </p:nvSpPr>
        <p:spPr bwMode="ltGray">
          <a:xfrm>
            <a:off x="359999" y="4276353"/>
            <a:ext cx="4756382" cy="1721387"/>
          </a:xfrm>
          <a:prstGeom prst="rect">
            <a:avLst/>
          </a:prstGeom>
          <a:solidFill>
            <a:srgbClr val="EFF5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347F9F-D0A8-29D5-4272-A72206C1C7F1}"/>
              </a:ext>
            </a:extLst>
          </p:cNvPr>
          <p:cNvSpPr/>
          <p:nvPr/>
        </p:nvSpPr>
        <p:spPr bwMode="ltGray">
          <a:xfrm>
            <a:off x="359999" y="1385716"/>
            <a:ext cx="4756382" cy="2793092"/>
          </a:xfrm>
          <a:prstGeom prst="rect">
            <a:avLst/>
          </a:prstGeom>
          <a:solidFill>
            <a:srgbClr val="EFF5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 err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429463"/>
            <a:ext cx="11466875" cy="403200"/>
          </a:xfrm>
        </p:spPr>
        <p:txBody>
          <a:bodyPr/>
          <a:lstStyle/>
          <a:p>
            <a:r>
              <a:rPr lang="nb-NO" sz="2000" dirty="0"/>
              <a:t>Det er færre som kun drar på dagstur, og flere som planlegger påskeferie generelt. En økning på 5 prosentpoeng fra 2025 viser at vi skal reise mer på påskeferie i år.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69B1F31-74C4-7698-EC12-FFDAB42F9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n=1006.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80DBE4C-1BC6-DC1E-46CF-148C16124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081457"/>
              </p:ext>
            </p:extLst>
          </p:nvPr>
        </p:nvGraphicFramePr>
        <p:xfrm>
          <a:off x="987243" y="1328109"/>
          <a:ext cx="4308078" cy="315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16">
            <a:extLst>
              <a:ext uri="{FF2B5EF4-FFF2-40B4-BE49-F238E27FC236}">
                <a16:creationId xmlns:a16="http://schemas.microsoft.com/office/drawing/2014/main" id="{31AD9EFE-CDE9-D86F-5A3B-CE6F9CEC6B1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72203066"/>
              </p:ext>
            </p:extLst>
          </p:nvPr>
        </p:nvGraphicFramePr>
        <p:xfrm>
          <a:off x="359999" y="4178808"/>
          <a:ext cx="4756382" cy="172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FB088D6F-6413-FC6A-F689-4FAF290E6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30232"/>
              </p:ext>
            </p:extLst>
          </p:nvPr>
        </p:nvGraphicFramePr>
        <p:xfrm>
          <a:off x="5048843" y="1385716"/>
          <a:ext cx="6620890" cy="475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D0845E25-60C6-E5F6-193D-CC840B0014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12E325A-26ED-B7B0-2478-D7686FAE32EC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A2E9A5-D97F-03D9-45F7-57B09DD21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3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De under 30 år planlegger i størst grad å dra på påskeferie, spesielt i den andre halvdelen av ferien. De over 60 år er de som i minst grad planlegger å reise i denne perioden.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9999" y="1824726"/>
            <a:ext cx="3243397" cy="3239461"/>
          </a:xfrm>
          <a:noFill/>
        </p:spPr>
        <p:txBody>
          <a:bodyPr anchor="t"/>
          <a:lstStyle/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b="1" dirty="0"/>
              <a:t>Omtrent én av fem planlegger å reise bort hele påskeuken. </a:t>
            </a:r>
            <a:r>
              <a:rPr lang="nb-NO" sz="1200" dirty="0"/>
              <a:t>Blant dem som kun planlegger å reise bort deler av påsken, er det </a:t>
            </a:r>
            <a:r>
              <a:rPr lang="nb-NO" sz="1200" b="1" dirty="0"/>
              <a:t>flest</a:t>
            </a:r>
            <a:r>
              <a:rPr lang="nb-NO" sz="1200" dirty="0"/>
              <a:t> som planlegger å reise i den </a:t>
            </a:r>
            <a:r>
              <a:rPr lang="nb-NO" sz="1200" b="1" dirty="0"/>
              <a:t>andre halvdelen</a:t>
            </a:r>
            <a:r>
              <a:rPr lang="nb-NO" sz="1200" dirty="0"/>
              <a:t>, spesielt de mellom 30 og 44 år.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De </a:t>
            </a:r>
            <a:r>
              <a:rPr lang="nb-NO" sz="1200" b="1" dirty="0"/>
              <a:t>yngste</a:t>
            </a:r>
            <a:r>
              <a:rPr lang="nb-NO" sz="1200" dirty="0"/>
              <a:t> er de som i størst grad planlegger å reise bort, og ikke bare på dagstur; når de reiser bort, er de </a:t>
            </a:r>
            <a:r>
              <a:rPr lang="nb-NO" sz="1200" b="1" dirty="0"/>
              <a:t>borte i flere enn en natt</a:t>
            </a:r>
            <a:r>
              <a:rPr lang="nb-NO" sz="1200" dirty="0"/>
              <a:t>.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Selv om de over 60 år er de som i minst grad planlegger å reise bort, ligger de kun fire prosentpoeng over </a:t>
            </a:r>
            <a:r>
              <a:rPr lang="nb-NO" sz="1200" b="1" dirty="0"/>
              <a:t>30-44-åringene, hvor 35 % planlegger en hjemme-påske</a:t>
            </a:r>
            <a:r>
              <a:rPr lang="nb-NO" sz="1200" dirty="0"/>
              <a:t>.</a:t>
            </a:r>
          </a:p>
          <a:p>
            <a:endParaRPr lang="nb-NO" sz="1100" dirty="0"/>
          </a:p>
          <a:p>
            <a:endParaRPr lang="nb-NO" sz="1100" dirty="0"/>
          </a:p>
        </p:txBody>
      </p:sp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68028"/>
              </p:ext>
            </p:extLst>
          </p:nvPr>
        </p:nvGraphicFramePr>
        <p:xfrm>
          <a:off x="3698240" y="1095499"/>
          <a:ext cx="8256618" cy="486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1EFA6BC0-AD66-6EB0-53AD-D82319BBBE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9277C98-B09E-32DE-8E06-F92061DB8476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6A40DA3-79D9-A375-F8C4-EB907FB64A5B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n=1006. 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25E8169-530F-E5DA-400D-C35C8D1BE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0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415" y="475411"/>
            <a:ext cx="11466875" cy="404119"/>
          </a:xfrm>
        </p:spPr>
        <p:txBody>
          <a:bodyPr/>
          <a:lstStyle/>
          <a:p>
            <a:r>
              <a:rPr lang="nb-NO" sz="2000" dirty="0"/>
              <a:t>Folk i Nord-Norge er de hvor flest planlegger å reise bort hele påskeuken, mens Oslo og Sørkysten i større grad reiser bort i andre halvdel. </a:t>
            </a:r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4607941"/>
              </p:ext>
            </p:extLst>
          </p:nvPr>
        </p:nvGraphicFramePr>
        <p:xfrm>
          <a:off x="3705309" y="1511403"/>
          <a:ext cx="8614548" cy="462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E2E8AAE-6C03-6FC8-269D-82D8B91900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83C8EE-E9F5-38D4-D562-EA012B3A1EFE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A5B4520-7F61-DC5B-AC2E-B9749A367BC4}"/>
              </a:ext>
            </a:extLst>
          </p:cNvPr>
          <p:cNvSpPr txBox="1">
            <a:spLocks/>
          </p:cNvSpPr>
          <p:nvPr/>
        </p:nvSpPr>
        <p:spPr>
          <a:xfrm>
            <a:off x="360000" y="1824726"/>
            <a:ext cx="3035206" cy="323946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24 % i </a:t>
            </a:r>
            <a:r>
              <a:rPr lang="nb-NO" sz="1200" b="1" dirty="0"/>
              <a:t>Oslo og omegn </a:t>
            </a:r>
            <a:r>
              <a:rPr lang="nb-NO" sz="1200" dirty="0"/>
              <a:t>planlegger å reise bort hele uken, mens kun 7 % planlegger å reise den første halvdelen og 20 % den andre halvdelen.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b="1" dirty="0"/>
              <a:t>Sørkysten </a:t>
            </a:r>
            <a:r>
              <a:rPr lang="nb-NO" sz="1200" dirty="0"/>
              <a:t>planlegger i mindre grad å reise bort hele uken da kun 10 % oppgir dette, men dobbelt så mange oppgir å skulle reise bort andre halvdel. Samtidig oppgir omtrent rett under halvparten at de skal ha en hjemme-påske.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b="1" dirty="0"/>
              <a:t>Indre </a:t>
            </a:r>
            <a:r>
              <a:rPr lang="nb-NO" sz="1200" b="1" dirty="0" err="1"/>
              <a:t>østland</a:t>
            </a:r>
            <a:r>
              <a:rPr lang="nb-NO" sz="1200" b="1" dirty="0"/>
              <a:t> og </a:t>
            </a:r>
            <a:r>
              <a:rPr lang="nb-NO" sz="1200" dirty="0"/>
              <a:t>Østfold er de som i størst grad planlegger å reise på </a:t>
            </a:r>
            <a:r>
              <a:rPr lang="nb-NO" sz="1200" b="1" dirty="0"/>
              <a:t>dagstur;</a:t>
            </a:r>
            <a:r>
              <a:rPr lang="nb-NO" sz="1200" dirty="0"/>
              <a:t> 14 % planlegger en kort tur i påskeferien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B4FF909-448F-8472-830C-9F8926D96D37}"/>
              </a:ext>
            </a:extLst>
          </p:cNvPr>
          <p:cNvSpPr txBox="1"/>
          <p:nvPr/>
        </p:nvSpPr>
        <p:spPr>
          <a:xfrm>
            <a:off x="6159462" y="1511403"/>
            <a:ext cx="684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200" dirty="0">
                <a:solidFill>
                  <a:schemeClr val="tx1"/>
                </a:solidFill>
                <a:effectLst/>
              </a:rPr>
              <a:t>Har du planer om å dra på påskeferie?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83FE5978-E561-BE94-7B1B-F97DB6F5A52E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n=1006. 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4F2EA0A-779E-965B-CC64-3403306EB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2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80 % sier de planlegger å ta årets påskeferie i Norge. </a:t>
            </a:r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07583849"/>
              </p:ext>
            </p:extLst>
          </p:nvPr>
        </p:nvGraphicFramePr>
        <p:xfrm>
          <a:off x="142505" y="1002890"/>
          <a:ext cx="12049496" cy="494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2852CA-9E99-4E12-B6C5-E38911FE4F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sz="1400" dirty="0"/>
              <a:t>Etter en liten oppgang i fjor, hvor flere planla å tilbringe påsken i et annet land i Europa, er denne trenden uendret i 2025.</a:t>
            </a:r>
            <a:endParaRPr lang="nb-NO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DC7691-EB29-338A-D7B5-14342D2440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DBCC9E1-22EE-9400-65E4-3358775AFC38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1C70785-F867-2D94-5D58-95747B01BA6D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n=1006. 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466F242-8880-E786-2F30-E81EA9956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20863-59AC-E2A9-B590-C06D6B368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4A251B-CA0A-B80F-0847-B4701860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På Vestlandet planlegger de aller fleste å tilbringe påsken i Norge, hele 92 %. Oslo og Sørkysten er de som i størst grad planlegger utenlandstur, spesielt til et annet land i Europa.</a:t>
            </a:r>
          </a:p>
        </p:txBody>
      </p:sp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E1AD74E9-C46F-0918-A58B-F7DAEE7B4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221961"/>
              </p:ext>
            </p:extLst>
          </p:nvPr>
        </p:nvGraphicFramePr>
        <p:xfrm>
          <a:off x="651054" y="2623613"/>
          <a:ext cx="10884763" cy="337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B53389F1-085D-7B35-A130-3C2BEE9053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4F75412B-19EF-A9EC-90D0-F5DD13A988C0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57489A-05AA-9133-2CC0-D3775BFD5DEF}"/>
              </a:ext>
            </a:extLst>
          </p:cNvPr>
          <p:cNvSpPr txBox="1"/>
          <p:nvPr/>
        </p:nvSpPr>
        <p:spPr>
          <a:xfrm>
            <a:off x="359999" y="1213272"/>
            <a:ext cx="114668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I fjor var norgesferie aller mest populært i Trøndelag, men i 2025 er det litt flere der som kunne tenkt seg å reise til et annet land i Europa. I Nord-Norge planlegger de fleste enten å være i Norge, eller så skal 12 % reise til Sverige, flere enn i Indre </a:t>
            </a:r>
            <a:r>
              <a:rPr lang="nb-NO" sz="1400" dirty="0" err="1"/>
              <a:t>Østland</a:t>
            </a:r>
            <a:r>
              <a:rPr lang="nb-NO" sz="1400" dirty="0"/>
              <a:t> og Østfold.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1CB3D96-073E-2FC9-1FFD-27B2B354E435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530 (de som sier de skal på påskeferie)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443FAB1-13D0-3A8E-8ECC-50CE65E9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5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Det er de yngste som i størst grad planlegger å reise utenfor Norge i påskeferien 2025.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2399" y="1588571"/>
            <a:ext cx="3809665" cy="3239461"/>
          </a:xfrm>
          <a:noFill/>
        </p:spPr>
        <p:txBody>
          <a:bodyPr anchor="ctr"/>
          <a:lstStyle/>
          <a:p>
            <a:r>
              <a:rPr lang="nb-NO" sz="1100" dirty="0"/>
              <a:t>.</a:t>
            </a:r>
          </a:p>
        </p:txBody>
      </p:sp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18941"/>
              </p:ext>
            </p:extLst>
          </p:nvPr>
        </p:nvGraphicFramePr>
        <p:xfrm>
          <a:off x="3570136" y="1189692"/>
          <a:ext cx="8206667" cy="484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530598C-CE23-681D-7575-8636B579FC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1511" y="6330573"/>
            <a:ext cx="1023606" cy="27815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D60CB40-46AD-E714-158F-D16E9E9FEA35}"/>
              </a:ext>
            </a:extLst>
          </p:cNvPr>
          <p:cNvCxnSpPr/>
          <p:nvPr/>
        </p:nvCxnSpPr>
        <p:spPr>
          <a:xfrm flipV="1">
            <a:off x="1542197" y="6365914"/>
            <a:ext cx="0" cy="242812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4F63DF8-0AF1-4FDB-3E51-DE39C60E4BF0}"/>
              </a:ext>
            </a:extLst>
          </p:cNvPr>
          <p:cNvSpPr txBox="1">
            <a:spLocks/>
          </p:cNvSpPr>
          <p:nvPr/>
        </p:nvSpPr>
        <p:spPr>
          <a:xfrm>
            <a:off x="360000" y="1824726"/>
            <a:ext cx="3035206" cy="323946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Kun 66 % av de mellom 18-29 år planlegger å feriere i Norge i påsken, og 25 % av disse skal til et annet land i Europa.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Blant de mellom 30 og 44 år planlegger hele 86 % å være i Norge.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56CCD757-5C73-C485-7190-39B2CF2E1085}"/>
              </a:ext>
            </a:extLst>
          </p:cNvPr>
          <p:cNvSpPr txBox="1">
            <a:spLocks/>
          </p:cNvSpPr>
          <p:nvPr/>
        </p:nvSpPr>
        <p:spPr>
          <a:xfrm>
            <a:off x="3272400" y="6390000"/>
            <a:ext cx="7055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dirty="0"/>
              <a:t>Kilde: Galluppanelet, n= 530 (de som sier de skal på påskeferie)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3548DF0-1FEB-EB3D-20B9-36FA3926D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3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GRADIENT"/>
  <p:tag name="OVERLAY" val="19228540"/>
  <p:tag name="LINKEDTO" val="192285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  <p:tag name="LINKEDTO" val="3241099"/>
  <p:tag name="SOURCEHASH" val="58454448"/>
  <p:tag name="SHAPETYPE" val="BACKGROUND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  <p:tag name="LINKEDTO" val="3241099"/>
  <p:tag name="SOURCEHASH" val="56327989"/>
  <p:tag name="SHAPETYPE" val="BACKGROUND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TYPE" val="MAIN"/>
  <p:tag name="LOGO_LAYOUT_NAME" val="TITLE SLIDE 1 (WHITE)"/>
  <p:tag name="LOGO_OFFSET_TOP" val="0"/>
  <p:tag name="LOGO_OFFSET_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5073E094-0A02-4CBA-9D9E-F756D6CC42E3}" vid="{0B14BA4B-4EBD-4412-B1F6-3A54F59A5A6B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5073E094-0A02-4CBA-9D9E-F756D6CC42E3}" vid="{EFDBF02B-FBC4-4172-858F-63CAFFD4B46A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5073E094-0A02-4CBA-9D9E-F756D6CC42E3}" vid="{BCABD1FA-5642-4129-B6CD-87ED8E1CD3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c4446f-42d6-46be-8018-2580b1741aa5" xsi:nil="true"/>
    <i53060757a4947299e996e250d83f52c xmlns="e2c4446f-42d6-46be-8018-2580b1741aa5">
      <Terms xmlns="http://schemas.microsoft.com/office/infopath/2007/PartnerControls"/>
    </i53060757a4947299e996e250d83f52c>
    <UnilyIsTemplate xmlns="e2c4446f-42d6-46be-8018-2580b1741aa5" xsi:nil="true"/>
    <ac2a4d5e62d64a148ded7713758a0af2 xmlns="e2c4446f-42d6-46be-8018-2580b1741aa5">
      <Terms xmlns="http://schemas.microsoft.com/office/infopath/2007/PartnerControls"/>
    </ac2a4d5e62d64a148ded7713758a0af2>
    <UnilyIsFeaturedDocument xmlns="e2c4446f-42d6-46be-8018-2580b1741aa5" xsi:nil="true"/>
    <c968455a7fd74c6985b906918c05e58e xmlns="e2c4446f-42d6-46be-8018-2580b1741aa5">
      <Terms xmlns="http://schemas.microsoft.com/office/infopath/2007/PartnerControls"/>
    </c968455a7fd74c6985b906918c05e58e>
    <nb3e261965e94a61ab7a9682569b91ed xmlns="e2c4446f-42d6-46be-8018-2580b1741aa5">
      <Terms xmlns="http://schemas.microsoft.com/office/infopath/2007/PartnerControls"/>
    </nb3e261965e94a61ab7a9682569b91ed>
    <c2ce30cf43f148dfb268ef9e47daac3a xmlns="e2c4446f-42d6-46be-8018-2580b1741aa5">
      <Terms xmlns="http://schemas.microsoft.com/office/infopath/2007/PartnerControls"/>
    </c2ce30cf43f148dfb268ef9e47daac3a>
    <j0c5e225bfe34a3681346f177815a2b6 xmlns="e2c4446f-42d6-46be-8018-2580b1741aa5">
      <Terms xmlns="http://schemas.microsoft.com/office/infopath/2007/PartnerControls"/>
    </j0c5e225bfe34a3681346f177815a2b6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413C3CCAFF34D961537D2FDF479A5" ma:contentTypeVersion="3" ma:contentTypeDescription="Create a new document." ma:contentTypeScope="" ma:versionID="80a4608e05640aad7fc400a21ba5f45c">
  <xsd:schema xmlns:xsd="http://www.w3.org/2001/XMLSchema" xmlns:xs="http://www.w3.org/2001/XMLSchema" xmlns:p="http://schemas.microsoft.com/office/2006/metadata/properties" xmlns:ns2="e2c4446f-42d6-46be-8018-2580b1741aa5" xmlns:ns3="87a85036-97ca-4d64-9e28-17d46fa56c7f" targetNamespace="http://schemas.microsoft.com/office/2006/metadata/properties" ma:root="true" ma:fieldsID="96eec2339b5cf8a77665b4cca75eccc8" ns2:_="" ns3:_="">
    <xsd:import namespace="e2c4446f-42d6-46be-8018-2580b1741aa5"/>
    <xsd:import namespace="87a85036-97ca-4d64-9e28-17d46fa56c7f"/>
    <xsd:element name="properties">
      <xsd:complexType>
        <xsd:sequence>
          <xsd:element name="documentManagement">
            <xsd:complexType>
              <xsd:all>
                <xsd:element ref="ns2:UnilyIsFeaturedDocument" minOccurs="0"/>
                <xsd:element ref="ns2:UnilyIsTemplate" minOccurs="0"/>
                <xsd:element ref="ns2:TaxCatchAll" minOccurs="0"/>
                <xsd:element ref="ns2:TaxCatchAllLabel" minOccurs="0"/>
                <xsd:element ref="ns2:i53060757a4947299e996e250d83f52c" minOccurs="0"/>
                <xsd:element ref="ns2:nb3e261965e94a61ab7a9682569b91ed" minOccurs="0"/>
                <xsd:element ref="ns2:ac2a4d5e62d64a148ded7713758a0af2" minOccurs="0"/>
                <xsd:element ref="ns2:c968455a7fd74c6985b906918c05e58e" minOccurs="0"/>
                <xsd:element ref="ns2:j0c5e225bfe34a3681346f177815a2b6" minOccurs="0"/>
                <xsd:element ref="ns2:c2ce30cf43f148dfb268ef9e47daac3a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4446f-42d6-46be-8018-2580b1741aa5" elementFormDefault="qualified">
    <xsd:import namespace="http://schemas.microsoft.com/office/2006/documentManagement/types"/>
    <xsd:import namespace="http://schemas.microsoft.com/office/infopath/2007/PartnerControls"/>
    <xsd:element name="UnilyIsFeaturedDocument" ma:index="8" nillable="true" ma:displayName="Is Featured Document" ma:internalName="UnilyIsFeaturedDocument">
      <xsd:simpleType>
        <xsd:restriction base="dms:Boolean"/>
      </xsd:simpleType>
    </xsd:element>
    <xsd:element name="UnilyIsTemplate" ma:index="9" nillable="true" ma:displayName="Is Template" ma:internalName="UnilyIsTemplate">
      <xsd:simpleType>
        <xsd:restriction base="dms:Boolean"/>
      </xsd:simpleType>
    </xsd:element>
    <xsd:element name="TaxCatchAll" ma:index="10" nillable="true" ma:displayName="Taxonomy Catch All Column" ma:hidden="true" ma:list="{30bbb45f-e8a8-468b-9fa4-1678112026d6}" ma:internalName="TaxCatchAll" ma:showField="CatchAllData" ma:web="e2c4446f-42d6-46be-8018-2580b1741a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30bbb45f-e8a8-468b-9fa4-1678112026d6}" ma:internalName="TaxCatchAllLabel" ma:readOnly="true" ma:showField="CatchAllDataLabel" ma:web="e2c4446f-42d6-46be-8018-2580b1741a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3060757a4947299e996e250d83f52c" ma:index="12" nillable="true" ma:taxonomy="true" ma:internalName="i53060757a4947299e996e250d83f52c" ma:taxonomyFieldName="Offer" ma:displayName="Offer" ma:default="" ma:fieldId="{25306075-7a49-4729-9e99-6e250d83f52c}" ma:taxonomyMulti="true" ma:sspId="335d02d2-2acc-434b-b7bb-812ff22cbf32" ma:termSetId="206cf811-ca3d-4daf-bd45-b33cea815a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3e261965e94a61ab7a9682569b91ed" ma:index="14" nillable="true" ma:taxonomy="true" ma:internalName="nb3e261965e94a61ab7a9682569b91ed" ma:taxonomyFieldName="Countries" ma:displayName="Countries" ma:default="" ma:fieldId="{7b3e2619-65e9-4a61-ab7a-9682569b91ed}" ma:taxonomyMulti="true" ma:sspId="335d02d2-2acc-434b-b7bb-812ff22cbf32" ma:termSetId="c2e122a6-bbb9-4e3e-a9c0-10a2021840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2a4d5e62d64a148ded7713758a0af2" ma:index="16" nillable="true" ma:taxonomy="true" ma:internalName="ac2a4d5e62d64a148ded7713758a0af2" ma:taxonomyFieldName="Departments" ma:displayName="Departments" ma:default="" ma:fieldId="{ac2a4d5e-62d6-4a14-8ded-7713758a0af2}" ma:taxonomyMulti="true" ma:sspId="335d02d2-2acc-434b-b7bb-812ff22cbf32" ma:termSetId="7db15008-d1d6-498d-a488-7d8774bc17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68455a7fd74c6985b906918c05e58e" ma:index="18" nillable="true" ma:taxonomy="true" ma:internalName="c968455a7fd74c6985b906918c05e58e" ma:taxonomyFieldName="Document_x0020_Categories" ma:displayName="Document Categories" ma:default="" ma:fieldId="{c968455a-7fd7-4c69-85b9-06918c05e58e}" ma:taxonomyMulti="true" ma:sspId="335d02d2-2acc-434b-b7bb-812ff22cbf32" ma:termSetId="f0f7a287-f6ff-41d8-bac1-a65f526832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c5e225bfe34a3681346f177815a2b6" ma:index="20" nillable="true" ma:taxonomy="true" ma:internalName="j0c5e225bfe34a3681346f177815a2b6" ma:taxonomyFieldName="Companies" ma:displayName="Companies" ma:default="" ma:fieldId="{30c5e225-bfe3-4a36-8134-6f177815a2b6}" ma:taxonomyMulti="true" ma:sspId="335d02d2-2acc-434b-b7bb-812ff22cbf32" ma:termSetId="3915896b-ab17-402b-9622-cf55dd9186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ce30cf43f148dfb268ef9e47daac3a" ma:index="22" nillable="true" ma:taxonomy="true" ma:internalName="c2ce30cf43f148dfb268ef9e47daac3a" ma:taxonomyFieldName="UnilyDocumentCategory" ma:displayName="Document Category" ma:fieldId="{c2ce30cf-43f1-48df-b268-ef9e47daac3a}" ma:taxonomyMulti="true" ma:sspId="335d02d2-2acc-434b-b7bb-812ff22cbf32" ma:termSetId="ebb01328-3c5c-4bb0-9613-f16ad9d3a0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85036-97ca-4d64-9e28-17d46fa56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93883-9DEF-4394-A746-8B0504B231C0}">
  <ds:schemaRefs>
    <ds:schemaRef ds:uri="http://schemas.microsoft.com/office/2006/metadata/properties"/>
    <ds:schemaRef ds:uri="http://schemas.microsoft.com/office/infopath/2007/PartnerControls"/>
    <ds:schemaRef ds:uri="4b264726-908b-4d2c-b22b-6b55214f6ef7"/>
    <ds:schemaRef ds:uri="77798f55-a83f-4680-b3b0-c27aeffd2bb7"/>
    <ds:schemaRef ds:uri="e2c4446f-42d6-46be-8018-2580b1741aa5"/>
  </ds:schemaRefs>
</ds:datastoreItem>
</file>

<file path=customXml/itemProps3.xml><?xml version="1.0" encoding="utf-8"?>
<ds:datastoreItem xmlns:ds="http://schemas.openxmlformats.org/officeDocument/2006/customXml" ds:itemID="{21AB01DB-31BE-4A5B-A375-99C04B797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4446f-42d6-46be-8018-2580b1741aa5"/>
    <ds:schemaRef ds:uri="87a85036-97ca-4d64-9e28-17d46fa56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41da7a-79c1-417c-b408-16c0bfe99fca}" enabled="1" method="Standard" siteId="{1e355c04-e0a4-42ed-8e2d-7351591f0ef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2251</Words>
  <Application>Microsoft Office PowerPoint</Application>
  <PresentationFormat>Widescreen</PresentationFormat>
  <Paragraphs>289</Paragraphs>
  <Slides>17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Kantar template master</vt:lpstr>
      <vt:lpstr>Content slides - no sub heading</vt:lpstr>
      <vt:lpstr>Technical</vt:lpstr>
      <vt:lpstr>Ferieplaner påsken 2025</vt:lpstr>
      <vt:lpstr>Sammendrag – kartlegging av planer påsken 2025</vt:lpstr>
      <vt:lpstr>PowerPoint-presentasjon</vt:lpstr>
      <vt:lpstr>Det er færre som kun drar på dagstur, og flere som planlegger påskeferie generelt. En økning på 5 prosentpoeng fra 2025 viser at vi skal reise mer på påskeferie i år.</vt:lpstr>
      <vt:lpstr>De under 30 år planlegger i størst grad å dra på påskeferie, spesielt i den andre halvdelen av ferien. De over 60 år er de som i minst grad planlegger å reise i denne perioden.</vt:lpstr>
      <vt:lpstr>Folk i Nord-Norge er de hvor flest planlegger å reise bort hele påskeuken, mens Oslo og Sørkysten i større grad reiser bort i andre halvdel. </vt:lpstr>
      <vt:lpstr>80 % sier de planlegger å ta årets påskeferie i Norge. </vt:lpstr>
      <vt:lpstr>På Vestlandet planlegger de aller fleste å tilbringe påsken i Norge, hele 92 %. Oslo og Sørkysten er de som i størst grad planlegger utenlandstur, spesielt til et annet land i Europa.</vt:lpstr>
      <vt:lpstr>Det er de yngste som i størst grad planlegger å reise utenfor Norge i påskeferien 2025.</vt:lpstr>
      <vt:lpstr>Med familie/venner og på hytta er det flest planlegger å gjøre i påsken 2025. Og færre enn tidligere planlegger å gå på ski, kun 19 % sier de skal dette i påsken. </vt:lpstr>
      <vt:lpstr>Hyttetur er den mest planlagte aktiviteten, mens de under 44 år har flere planer om å være sosiale og delta i friluftsaktiviteter. Flere av de under 30 år planlegger også for spa.  </vt:lpstr>
      <vt:lpstr>Jevnt over halvparten planlegger hyttetur i påsken, spesielt i Trøndelag, Nord-Norge og på Sørkysten, mens fritidsaktiviteter er mindre populært i Indre Østland. </vt:lpstr>
      <vt:lpstr>Privat hytte og hos venner/familie er det flest planlegger for. Hotellovernatting synker med 4 prosent. </vt:lpstr>
      <vt:lpstr>Flere planlegger å spise ute i påskeferien, hele 52%, en økning på 5% fra 2024. </vt:lpstr>
      <vt:lpstr>Folk i Oslo og omegn og på Sørkysten er de som planlegger mest å spise ute i påsken. </vt:lpstr>
      <vt:lpstr>PowerPoint-presentasjon</vt:lpstr>
      <vt:lpstr>Prosjektbeskrivelse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Ferieplaner påsken 2024</dc:title>
  <dc:subject>Sub-heading</dc:subject>
  <dc:creator>Amund Bråthen</dc:creator>
  <cp:keywords>Project reference</cp:keywords>
  <dc:description>Date</dc:description>
  <cp:lastModifiedBy>Vilde Larsen Hellum</cp:lastModifiedBy>
  <cp:revision>22</cp:revision>
  <cp:lastPrinted>2017-03-24T13:40:26Z</cp:lastPrinted>
  <dcterms:created xsi:type="dcterms:W3CDTF">2024-02-26T15:43:59Z</dcterms:created>
  <dcterms:modified xsi:type="dcterms:W3CDTF">2025-03-27T13:07:14Z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0x010100F6C413C3CCAFF34D961537D2FDF479A5</vt:lpwstr>
  </property>
  <property fmtid="{D5CDD505-2E9C-101B-9397-08002B2CF9AE}" pid="3" name="MSIP_Label_3741da7a-79c1-417c-b408-16c0bfe99fca_Enabled">
    <vt:lpwstr>true</vt:lpwstr>
  </property>
  <property fmtid="{D5CDD505-2E9C-101B-9397-08002B2CF9AE}" pid="4" name="MSIP_Label_3741da7a-79c1-417c-b408-16c0bfe99fca_SetDate">
    <vt:lpwstr>2023-06-01T08:02:15Z</vt:lpwstr>
  </property>
  <property fmtid="{D5CDD505-2E9C-101B-9397-08002B2CF9AE}" pid="5" name="MSIP_Label_3741da7a-79c1-417c-b408-16c0bfe99fca_Method">
    <vt:lpwstr>Standard</vt:lpwstr>
  </property>
  <property fmtid="{D5CDD505-2E9C-101B-9397-08002B2CF9AE}" pid="6" name="MSIP_Label_3741da7a-79c1-417c-b408-16c0bfe99fca_Name">
    <vt:lpwstr>Internal Only - Amber</vt:lpwstr>
  </property>
  <property fmtid="{D5CDD505-2E9C-101B-9397-08002B2CF9AE}" pid="7" name="MSIP_Label_3741da7a-79c1-417c-b408-16c0bfe99fca_SiteId">
    <vt:lpwstr>1e355c04-e0a4-42ed-8e2d-7351591f0ef1</vt:lpwstr>
  </property>
  <property fmtid="{D5CDD505-2E9C-101B-9397-08002B2CF9AE}" pid="8" name="MSIP_Label_3741da7a-79c1-417c-b408-16c0bfe99fca_ActionId">
    <vt:lpwstr>120dd1a1-0079-431a-af79-6bc5509a19aa</vt:lpwstr>
  </property>
  <property fmtid="{D5CDD505-2E9C-101B-9397-08002B2CF9AE}" pid="9" name="MSIP_Label_3741da7a-79c1-417c-b408-16c0bfe99fca_ContentBits">
    <vt:lpwstr>0</vt:lpwstr>
  </property>
  <property fmtid="{D5CDD505-2E9C-101B-9397-08002B2CF9AE}" pid="10" name="MediaServiceImageTags">
    <vt:lpwstr/>
  </property>
</Properties>
</file>